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3"/>
  </p:notesMasterIdLst>
  <p:sldIdLst>
    <p:sldId id="312" r:id="rId5"/>
    <p:sldId id="313" r:id="rId6"/>
    <p:sldId id="374" r:id="rId7"/>
    <p:sldId id="400" r:id="rId8"/>
    <p:sldId id="348" r:id="rId9"/>
    <p:sldId id="375" r:id="rId10"/>
    <p:sldId id="376" r:id="rId11"/>
    <p:sldId id="377" r:id="rId12"/>
    <p:sldId id="387" r:id="rId13"/>
    <p:sldId id="378" r:id="rId14"/>
    <p:sldId id="349" r:id="rId15"/>
    <p:sldId id="379" r:id="rId16"/>
    <p:sldId id="381" r:id="rId17"/>
    <p:sldId id="386" r:id="rId18"/>
    <p:sldId id="382" r:id="rId19"/>
    <p:sldId id="385" r:id="rId20"/>
    <p:sldId id="402" r:id="rId21"/>
    <p:sldId id="404" r:id="rId22"/>
    <p:sldId id="388" r:id="rId23"/>
    <p:sldId id="411" r:id="rId24"/>
    <p:sldId id="405" r:id="rId25"/>
    <p:sldId id="406" r:id="rId26"/>
    <p:sldId id="407" r:id="rId27"/>
    <p:sldId id="408" r:id="rId28"/>
    <p:sldId id="410" r:id="rId29"/>
    <p:sldId id="409" r:id="rId30"/>
    <p:sldId id="399" r:id="rId31"/>
    <p:sldId id="356" r:id="rId32"/>
    <p:sldId id="357" r:id="rId33"/>
    <p:sldId id="358" r:id="rId34"/>
    <p:sldId id="371" r:id="rId35"/>
    <p:sldId id="397" r:id="rId36"/>
    <p:sldId id="365" r:id="rId37"/>
    <p:sldId id="367" r:id="rId38"/>
    <p:sldId id="412" r:id="rId39"/>
    <p:sldId id="373" r:id="rId40"/>
    <p:sldId id="368" r:id="rId41"/>
    <p:sldId id="372" r:id="rId42"/>
  </p:sldIdLst>
  <p:sldSz cx="12192000" cy="6858000"/>
  <p:notesSz cx="6858000" cy="9144000"/>
  <p:embeddedFontLst>
    <p:embeddedFont>
      <p:font typeface="나눔바른고딕" panose="020B0603020101020101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문체부 훈민정음체" panose="0202060302010102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FF00FF"/>
    <a:srgbClr val="FF3399"/>
    <a:srgbClr val="FF66FF"/>
    <a:srgbClr val="FFCC00"/>
    <a:srgbClr val="FF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92" y="4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921C0-BDB2-4DFD-8FA8-E121A9E1B861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ACDC4B-516E-4472-AA2F-6BEBBD1B0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B6021720-C665-43B4-ADFF-5D47351B84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20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0CE18-B0B8-4858-B12F-BD7B85C7A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79D273-FE80-44BC-93B9-26531A7F3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0037D-53A7-4B2A-AF12-FC8992B1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7E25B-864E-4946-AF0E-7C047963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C2C4BA-5D1B-43D2-BD8D-E434A5A0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A0BB1-EC07-4A84-8C8E-F3289D61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6B38A2-AA6F-4E3A-ABFD-1128977C2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0E3B1-A94E-4365-AFF4-9171A9855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2B2B6-D349-4602-B5FB-804D287C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F82A2-4CBE-4773-A658-564C0525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5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8031C7-424D-4F52-A313-F8813B111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3C42D4-6435-4331-851F-5D0440506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9E0E2-8689-4BBE-AA04-EEE8ED2D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8E981-2150-4AC9-8109-E9779AC2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AFFA2-F1DF-49B7-AF7C-1435B888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3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60CE3-3D6F-4F5D-B521-C52999A1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B160C-E433-415F-A24D-A2E68A83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59710-6EB2-45F9-989E-80341B305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52494-053F-4F43-B53B-E351323E3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D2CC1-629C-4293-9A15-56D6E1D8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2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367EA-5BCC-461E-A02C-30C62E36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F5599-786B-4F8B-BED1-B5E904CE0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AD8C8-5F3B-4BBF-A18D-B3B9A3D4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C54D7-0B26-4AB7-9731-1DD354D1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F5501-6385-4D69-B9FB-37E23D30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5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7F2F4-EE72-4EF4-B10B-9B605EAB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C01CB-9E3C-43FD-87B1-3BFD80868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7D768-0B96-48D1-91B5-5D7E2ACDE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0F2335-97A3-4E34-ABC0-84EAE53F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019092-8B17-4CB0-A4A5-7B740CDD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EDE94-CF39-445A-8BB4-23A40C04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68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7C19B-477C-4485-9449-1094F07D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9CCEE5-66CF-4210-B40F-936E3D22C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C9B0D7-30B4-4FD4-8E1E-D2E82948F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F05E0A-A0E5-410B-971F-F0781BFCB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72D828-A858-4698-A6CB-697116B3F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9A1A1B-95D6-4C4B-A681-48CE4062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8F6311-6445-46E2-99ED-02089A30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4F7D3C-53C7-4737-B91F-45411E8D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7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B1BDF-2B6E-49DC-91F8-BDAA0EC6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5265F-BA9F-4B1B-B1DB-BBD684EA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04577-AF00-47D7-ACCD-C026BBC18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2D0FC4-394B-4832-B440-B97C8848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FF1B6A-AA7D-486D-B2ED-FB9A388B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2A481A-1E59-4256-AF12-1D2F9A4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C5CDF-EBC9-4663-8356-EF3F95F2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9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8485F-C8F2-4A25-B389-A249ECC7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86618-A2C2-403B-AA2C-E56D2A93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B0BB1C-A9F4-4085-BA96-CED9DC614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B303B5-51F3-4C8D-8657-C57AD6BC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733F7-A596-490D-8E53-2F21FA82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0D5C6-DE36-4E20-9492-5F5B4BD3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5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E10F0-286F-4898-B365-DF898714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A54B85-7A9C-4C75-927F-6BB1EA814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C791EC-4AD5-40A4-87D1-57F6368A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474E4-EA8C-4CD1-BBD7-3A013B2E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661A5-6CD8-4F84-8FFB-44277747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BE9ED-3288-4C5B-85E7-923C82B9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E1695F-C4F1-4A22-9E0C-413E7F93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658FC-935E-4C27-AE87-281D93560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42395-3DD8-4FDF-A1AB-46876DB02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5CEB-1B23-483E-BCAE-1FDB482DC198}" type="datetimeFigureOut">
              <a:rPr lang="ko-KR" altLang="en-US" smtClean="0"/>
              <a:t>2020-02-22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DF2A8-6A14-45E6-A566-60D61E6D8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C3C54-BBB7-4143-9344-C7DF09117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5AAC-7263-4BC6-A1FD-1A050B2656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1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-Yoon/refectoring_braille" TargetMode="External"/><Relationship Id="rId2" Type="http://schemas.openxmlformats.org/officeDocument/2006/relationships/hyperlink" Target="https://www.taptilo.com/ko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kbuwel.or.kr/Blind/Braille" TargetMode="External"/><Relationship Id="rId5" Type="http://schemas.openxmlformats.org/officeDocument/2006/relationships/hyperlink" Target="https://github.com/hyonzin/hangul-braille-converter" TargetMode="External"/><Relationship Id="rId4" Type="http://schemas.openxmlformats.org/officeDocument/2006/relationships/hyperlink" Target="http://www.newstomato.com/ReadNews.aspx?no=906184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F410325-786F-4C97-82BC-73C6D8E841AA}"/>
              </a:ext>
            </a:extLst>
          </p:cNvPr>
          <p:cNvSpPr txBox="1"/>
          <p:nvPr/>
        </p:nvSpPr>
        <p:spPr>
          <a:xfrm>
            <a:off x="9490012" y="5180199"/>
            <a:ext cx="219803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2015154009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김학진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2015154014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문준혁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2015154021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송민욱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2015154027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이세민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AC619DA-0332-4FD7-A740-37D3063662E2}"/>
              </a:ext>
            </a:extLst>
          </p:cNvPr>
          <p:cNvGrpSpPr/>
          <p:nvPr/>
        </p:nvGrpSpPr>
        <p:grpSpPr>
          <a:xfrm>
            <a:off x="4247854" y="2295206"/>
            <a:ext cx="3777655" cy="1321842"/>
            <a:chOff x="4247854" y="1663822"/>
            <a:chExt cx="3777655" cy="1321842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039E3B5-718C-4C5F-A57F-CF4215EC2509}"/>
                </a:ext>
              </a:extLst>
            </p:cNvPr>
            <p:cNvSpPr/>
            <p:nvPr/>
          </p:nvSpPr>
          <p:spPr>
            <a:xfrm>
              <a:off x="4247854" y="1663822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48EA604-4A43-4833-BA9F-EF102307DB1B}"/>
                </a:ext>
              </a:extLst>
            </p:cNvPr>
            <p:cNvSpPr/>
            <p:nvPr/>
          </p:nvSpPr>
          <p:spPr>
            <a:xfrm>
              <a:off x="4247854" y="2155990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9637847-0B27-46B8-A4E7-9AFC415E37F2}"/>
                </a:ext>
              </a:extLst>
            </p:cNvPr>
            <p:cNvSpPr/>
            <p:nvPr/>
          </p:nvSpPr>
          <p:spPr>
            <a:xfrm>
              <a:off x="4247854" y="2648158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D4347FE-7981-4A42-94A6-27840DC7CED9}"/>
                </a:ext>
              </a:extLst>
            </p:cNvPr>
            <p:cNvSpPr/>
            <p:nvPr/>
          </p:nvSpPr>
          <p:spPr>
            <a:xfrm>
              <a:off x="4677633" y="1663822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35C1EE1-E8C0-4D2A-AB20-FE8E32DB725A}"/>
                </a:ext>
              </a:extLst>
            </p:cNvPr>
            <p:cNvSpPr/>
            <p:nvPr/>
          </p:nvSpPr>
          <p:spPr>
            <a:xfrm>
              <a:off x="4677633" y="2155990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DE3F300-8199-4049-9FEB-9F2C95B39688}"/>
                </a:ext>
              </a:extLst>
            </p:cNvPr>
            <p:cNvSpPr/>
            <p:nvPr/>
          </p:nvSpPr>
          <p:spPr>
            <a:xfrm>
              <a:off x="4677633" y="2648158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CFCCFEB-812F-48E9-9D98-FDFD439079F1}"/>
                </a:ext>
              </a:extLst>
            </p:cNvPr>
            <p:cNvSpPr/>
            <p:nvPr/>
          </p:nvSpPr>
          <p:spPr>
            <a:xfrm>
              <a:off x="5258507" y="1663822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AF323A5-153E-44D2-AF50-450498EB3A3F}"/>
                </a:ext>
              </a:extLst>
            </p:cNvPr>
            <p:cNvSpPr/>
            <p:nvPr/>
          </p:nvSpPr>
          <p:spPr>
            <a:xfrm>
              <a:off x="5258507" y="2155990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AE4C624-F99C-4B73-BFCF-1E39A4A67F2A}"/>
                </a:ext>
              </a:extLst>
            </p:cNvPr>
            <p:cNvSpPr/>
            <p:nvPr/>
          </p:nvSpPr>
          <p:spPr>
            <a:xfrm>
              <a:off x="5258507" y="2648158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B368D96-8C27-4CDF-9F6F-A862A3B41640}"/>
                </a:ext>
              </a:extLst>
            </p:cNvPr>
            <p:cNvSpPr/>
            <p:nvPr/>
          </p:nvSpPr>
          <p:spPr>
            <a:xfrm>
              <a:off x="5688286" y="1663822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7016D8-6051-4551-8620-C7ED4730B2B9}"/>
                </a:ext>
              </a:extLst>
            </p:cNvPr>
            <p:cNvSpPr/>
            <p:nvPr/>
          </p:nvSpPr>
          <p:spPr>
            <a:xfrm>
              <a:off x="5688286" y="2155990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46B401B-32EA-455B-B069-503CA5D1BA0F}"/>
                </a:ext>
              </a:extLst>
            </p:cNvPr>
            <p:cNvSpPr/>
            <p:nvPr/>
          </p:nvSpPr>
          <p:spPr>
            <a:xfrm>
              <a:off x="5688286" y="2648158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CE3935B-1B5D-4C04-AD8D-7DD65D23C973}"/>
                </a:ext>
              </a:extLst>
            </p:cNvPr>
            <p:cNvSpPr/>
            <p:nvPr/>
          </p:nvSpPr>
          <p:spPr>
            <a:xfrm>
              <a:off x="6278785" y="1663822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0DA0191-FB30-4CB8-9ED9-CF2F84D91624}"/>
                </a:ext>
              </a:extLst>
            </p:cNvPr>
            <p:cNvSpPr/>
            <p:nvPr/>
          </p:nvSpPr>
          <p:spPr>
            <a:xfrm>
              <a:off x="6278785" y="2155990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8125E4D-193D-44C2-939C-AC12CE95E690}"/>
                </a:ext>
              </a:extLst>
            </p:cNvPr>
            <p:cNvSpPr/>
            <p:nvPr/>
          </p:nvSpPr>
          <p:spPr>
            <a:xfrm>
              <a:off x="6278785" y="2648158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E6D4BAC-3F62-45D5-B6EB-B8AA0695EDB7}"/>
                </a:ext>
              </a:extLst>
            </p:cNvPr>
            <p:cNvSpPr/>
            <p:nvPr/>
          </p:nvSpPr>
          <p:spPr>
            <a:xfrm>
              <a:off x="6708564" y="1663822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C567AA0-CCBC-425F-A1D5-841F7B959694}"/>
                </a:ext>
              </a:extLst>
            </p:cNvPr>
            <p:cNvSpPr/>
            <p:nvPr/>
          </p:nvSpPr>
          <p:spPr>
            <a:xfrm>
              <a:off x="6708564" y="2155990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BF3C409-F219-437B-9E57-1B2FD5E45592}"/>
                </a:ext>
              </a:extLst>
            </p:cNvPr>
            <p:cNvSpPr/>
            <p:nvPr/>
          </p:nvSpPr>
          <p:spPr>
            <a:xfrm>
              <a:off x="6708564" y="2648158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B2F6E23-C53C-4A66-9EF4-D351B36C6550}"/>
                </a:ext>
              </a:extLst>
            </p:cNvPr>
            <p:cNvSpPr/>
            <p:nvPr/>
          </p:nvSpPr>
          <p:spPr>
            <a:xfrm>
              <a:off x="7258224" y="1663822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E3271A0-AF8C-4CA6-B911-82E36ABBA103}"/>
                </a:ext>
              </a:extLst>
            </p:cNvPr>
            <p:cNvSpPr/>
            <p:nvPr/>
          </p:nvSpPr>
          <p:spPr>
            <a:xfrm>
              <a:off x="7258224" y="2155990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E1D2A41-BE45-4D99-B78E-AD46266242C4}"/>
                </a:ext>
              </a:extLst>
            </p:cNvPr>
            <p:cNvSpPr/>
            <p:nvPr/>
          </p:nvSpPr>
          <p:spPr>
            <a:xfrm>
              <a:off x="7258224" y="2648158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977C12A-04D0-4471-9084-761338D04D01}"/>
                </a:ext>
              </a:extLst>
            </p:cNvPr>
            <p:cNvSpPr/>
            <p:nvPr/>
          </p:nvSpPr>
          <p:spPr>
            <a:xfrm>
              <a:off x="7688003" y="1663822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E381AC6-43FB-4509-B925-A8C0DB99C220}"/>
                </a:ext>
              </a:extLst>
            </p:cNvPr>
            <p:cNvSpPr/>
            <p:nvPr/>
          </p:nvSpPr>
          <p:spPr>
            <a:xfrm>
              <a:off x="7688003" y="2155990"/>
              <a:ext cx="337506" cy="33750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04D38A6-8265-4338-B142-EF0B2DA43604}"/>
                </a:ext>
              </a:extLst>
            </p:cNvPr>
            <p:cNvSpPr/>
            <p:nvPr/>
          </p:nvSpPr>
          <p:spPr>
            <a:xfrm>
              <a:off x="7688003" y="2648158"/>
              <a:ext cx="337506" cy="3375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657578-65FB-49EF-899A-C411F146D55D}"/>
              </a:ext>
            </a:extLst>
          </p:cNvPr>
          <p:cNvGrpSpPr/>
          <p:nvPr/>
        </p:nvGrpSpPr>
        <p:grpSpPr>
          <a:xfrm>
            <a:off x="5134288" y="3571501"/>
            <a:ext cx="1933340" cy="1981071"/>
            <a:chOff x="5134288" y="3407871"/>
            <a:chExt cx="1933340" cy="198107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1A0EB1-9044-4D1A-B9BC-E6C8B7C27EFC}"/>
                </a:ext>
              </a:extLst>
            </p:cNvPr>
            <p:cNvSpPr txBox="1"/>
            <p:nvPr/>
          </p:nvSpPr>
          <p:spPr>
            <a:xfrm>
              <a:off x="5857039" y="4065503"/>
              <a:ext cx="1210589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8000" dirty="0">
                  <a:solidFill>
                    <a:schemeClr val="bg1"/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점</a:t>
              </a:r>
              <a:endParaRPr lang="ko-KR" altLang="en-US" sz="8000" dirty="0">
                <a:solidFill>
                  <a:srgbClr val="E0D6D4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C23711-29FB-4D45-BCB8-76FAB6E99560}"/>
                </a:ext>
              </a:extLst>
            </p:cNvPr>
            <p:cNvSpPr txBox="1"/>
            <p:nvPr/>
          </p:nvSpPr>
          <p:spPr>
            <a:xfrm>
              <a:off x="5134288" y="3407871"/>
              <a:ext cx="1107997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000" dirty="0">
                  <a:solidFill>
                    <a:schemeClr val="bg1"/>
                  </a:solidFill>
                  <a:latin typeface="문체부 훈민정음체" panose="02020603020101020101" pitchFamily="18" charset="-127"/>
                  <a:ea typeface="문체부 훈민정음체" panose="02020603020101020101" pitchFamily="18" charset="-127"/>
                </a:rPr>
                <a:t>온</a:t>
              </a:r>
              <a:endParaRPr lang="ko-KR" altLang="en-US" sz="8000" dirty="0">
                <a:solidFill>
                  <a:srgbClr val="E0D6D4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0D314E7-957D-4E49-938C-878050FC3C59}"/>
              </a:ext>
            </a:extLst>
          </p:cNvPr>
          <p:cNvSpPr txBox="1"/>
          <p:nvPr/>
        </p:nvSpPr>
        <p:spPr>
          <a:xfrm>
            <a:off x="2705493" y="918565"/>
            <a:ext cx="678102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시각장애인을 위한 점자 교육 시스템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28F88-9089-4A01-B916-0B2422F196D2}"/>
              </a:ext>
            </a:extLst>
          </p:cNvPr>
          <p:cNvSpPr txBox="1"/>
          <p:nvPr/>
        </p:nvSpPr>
        <p:spPr>
          <a:xfrm>
            <a:off x="3517826" y="1450609"/>
            <a:ext cx="51563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Braille Training System for the Blind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157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B86D2F-799B-4055-B41E-80BE80FE1363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526274-50C5-4D77-AFA7-1462ECB4ECBE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11F43D-B2F2-494B-97E5-228140D6F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766DA42-F10C-45B8-8923-86ED7371633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971E36-7C73-4648-B83F-683EE7AD0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025929C-D868-4C4E-AD27-D1ACD8284D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9A73E6-3B78-4C09-B77C-1C80C2EDE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578099-9BB9-432D-8068-2A51C28CE40F}"/>
              </a:ext>
            </a:extLst>
          </p:cNvPr>
          <p:cNvSpPr txBox="1"/>
          <p:nvPr/>
        </p:nvSpPr>
        <p:spPr>
          <a:xfrm>
            <a:off x="1470472" y="463371"/>
            <a:ext cx="167546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46A04-FA47-4B8C-B7E7-24E4EA0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4687E3-D151-4EA9-8C6A-103AC3346415}"/>
              </a:ext>
            </a:extLst>
          </p:cNvPr>
          <p:cNvSpPr txBox="1"/>
          <p:nvPr/>
        </p:nvSpPr>
        <p:spPr>
          <a:xfrm>
            <a:off x="1263111" y="4821170"/>
            <a:ext cx="8979841" cy="5847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오답 빈도수가 높은 단어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 빈도수가 높은 단어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음성으로 작성된 게시글 데이터를 가져온다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웹페이지에서 가져온 데이터를 나타낸다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0CE57B-76BA-43F3-A834-351DD1D63A92}"/>
              </a:ext>
            </a:extLst>
          </p:cNvPr>
          <p:cNvGrpSpPr/>
          <p:nvPr/>
        </p:nvGrpSpPr>
        <p:grpSpPr>
          <a:xfrm>
            <a:off x="2145423" y="1823057"/>
            <a:ext cx="6875882" cy="2289473"/>
            <a:chOff x="2145423" y="1823057"/>
            <a:chExt cx="6875882" cy="2289473"/>
          </a:xfrm>
        </p:grpSpPr>
        <p:pic>
          <p:nvPicPr>
            <p:cNvPr id="156" name="그림 155" descr="그리기이(가) 표시된 사진&#10;&#10;자동 생성된 설명">
              <a:extLst>
                <a:ext uri="{FF2B5EF4-FFF2-40B4-BE49-F238E27FC236}">
                  <a16:creationId xmlns:a16="http://schemas.microsoft.com/office/drawing/2014/main" id="{762AE820-7B9D-4289-8545-BF281377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423" y="2066051"/>
              <a:ext cx="1499937" cy="1499937"/>
            </a:xfrm>
            <a:prstGeom prst="rect">
              <a:avLst/>
            </a:prstGeom>
          </p:spPr>
        </p:pic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F20C6EA-032A-43A5-8A55-34E230557454}"/>
                </a:ext>
              </a:extLst>
            </p:cNvPr>
            <p:cNvSpPr/>
            <p:nvPr/>
          </p:nvSpPr>
          <p:spPr>
            <a:xfrm>
              <a:off x="2482286" y="3663590"/>
              <a:ext cx="826210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8" name="그림 157" descr="개체, 그리기이(가) 표시된 사진&#10;&#10;자동 생성된 설명">
              <a:extLst>
                <a:ext uri="{FF2B5EF4-FFF2-40B4-BE49-F238E27FC236}">
                  <a16:creationId xmlns:a16="http://schemas.microsoft.com/office/drawing/2014/main" id="{6351DB10-2A76-4E80-BA96-C3AFDAC6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368" y="2009435"/>
              <a:ext cx="1499937" cy="1499937"/>
            </a:xfrm>
            <a:prstGeom prst="rect">
              <a:avLst/>
            </a:prstGeom>
          </p:spPr>
        </p:pic>
        <p:sp>
          <p:nvSpPr>
            <p:cNvPr id="159" name="화살표: 오른쪽 158">
              <a:extLst>
                <a:ext uri="{FF2B5EF4-FFF2-40B4-BE49-F238E27FC236}">
                  <a16:creationId xmlns:a16="http://schemas.microsoft.com/office/drawing/2014/main" id="{B50F48A3-18FB-435C-8520-54D617FFB896}"/>
                </a:ext>
              </a:extLst>
            </p:cNvPr>
            <p:cNvSpPr/>
            <p:nvPr/>
          </p:nvSpPr>
          <p:spPr>
            <a:xfrm>
              <a:off x="4331646" y="3486739"/>
              <a:ext cx="2884876" cy="62579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0424F63A-8263-498F-AF1D-25823EF227FC}"/>
                </a:ext>
              </a:extLst>
            </p:cNvPr>
            <p:cNvSpPr/>
            <p:nvPr/>
          </p:nvSpPr>
          <p:spPr>
            <a:xfrm>
              <a:off x="7858231" y="3606975"/>
              <a:ext cx="826210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281C6FBA-540D-4E57-AF5D-9CC18536A641}"/>
                </a:ext>
              </a:extLst>
            </p:cNvPr>
            <p:cNvSpPr/>
            <p:nvPr/>
          </p:nvSpPr>
          <p:spPr>
            <a:xfrm>
              <a:off x="4627815" y="2387970"/>
              <a:ext cx="1911099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틀린 퀴즈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5B329FE-559D-4205-936F-F03A4715760F}"/>
                </a:ext>
              </a:extLst>
            </p:cNvPr>
            <p:cNvSpPr/>
            <p:nvPr/>
          </p:nvSpPr>
          <p:spPr>
            <a:xfrm>
              <a:off x="4627814" y="2952883"/>
              <a:ext cx="1911100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많이 번역한 단어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9FA300C-14D0-43ED-9125-3FE369E31B71}"/>
                </a:ext>
              </a:extLst>
            </p:cNvPr>
            <p:cNvSpPr/>
            <p:nvPr/>
          </p:nvSpPr>
          <p:spPr>
            <a:xfrm>
              <a:off x="4627815" y="1823057"/>
              <a:ext cx="1911099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 게시글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F15A288-B258-4323-9474-F0C3DBA995E4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38FFDCBD-AC17-4610-88AC-67E774B4C34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이등변 삼각형 128">
              <a:extLst>
                <a:ext uri="{FF2B5EF4-FFF2-40B4-BE49-F238E27FC236}">
                  <a16:creationId xmlns:a16="http://schemas.microsoft.com/office/drawing/2014/main" id="{A4C857F0-AAE4-467B-8871-85D86758859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108034E-3261-49D3-8DFF-A4006A98A111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794CC20-7BEF-4103-904E-76D3333EF59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E7F8924D-4F71-4D70-B420-1D60D339FA8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58C307E-B56B-4637-BE88-C10A733CDB00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F08FC31-E5F5-4D70-A01E-E685D59EBC0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C8D7CED6-A5FC-4A30-BDD1-35C6D982885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611B30A-D024-47B1-B65B-DE6E404BFE6C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5CD1793-0EA2-4F08-9178-9C2F708F2CC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01768E48-34CC-4F80-9D6E-6D0BE72EA08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27E8230-05DF-44AE-955C-C4E515C3B5B9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F32354B-257F-46DF-AFA5-DF7FC855F41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4EF3040B-E686-4E78-AF62-9362401EED4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4B3144C1-7A4C-45F5-BCC0-E504255827C5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A8A46AC-A1A2-4D61-AFE1-B5BA712D997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5E68E28C-6FEF-4B11-BAFC-E64CF27328B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84D5D65-1DCB-47E9-9B4E-0D4A12C507D6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4607D51-75FF-47A9-8CCD-46D7DE5931A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8A3F5D2D-A5FD-4275-99E4-F73BC893CC8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E72B0BB0-1E6C-4DED-AD3A-00C9CF357F13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623C650-7BD9-49A4-AB0C-8FD1E3F2775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536BAE67-18C7-4F21-B317-79BF19A4F62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FF178A1-36A9-44BE-8DC0-19C84ED9155F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7CDDD8D5-2C20-41C7-A78F-EECBA45D047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04D39F59-CDC4-4DAF-AF9B-77C69DD120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8348875C-398B-4E15-BFAE-12D92827F530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1E3B4907-6DAF-476C-AC8A-266F37570BE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4" name="이등변 삼각형 163">
              <a:extLst>
                <a:ext uri="{FF2B5EF4-FFF2-40B4-BE49-F238E27FC236}">
                  <a16:creationId xmlns:a16="http://schemas.microsoft.com/office/drawing/2014/main" id="{5EC892B0-A206-4AB9-ACA3-237E5C67593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906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1499321" y="463371"/>
            <a:ext cx="161775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구성도</a:t>
            </a: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EBF8F632-E3B2-4A85-A373-BC1A0E74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33" y="1361808"/>
            <a:ext cx="1247956" cy="1247956"/>
          </a:xfrm>
          <a:prstGeom prst="rect">
            <a:avLst/>
          </a:prstGeom>
        </p:spPr>
      </p:pic>
      <p:pic>
        <p:nvPicPr>
          <p:cNvPr id="97" name="그림 96" descr="그리기이(가) 표시된 사진&#10;&#10;자동 생성된 설명">
            <a:extLst>
              <a:ext uri="{FF2B5EF4-FFF2-40B4-BE49-F238E27FC236}">
                <a16:creationId xmlns:a16="http://schemas.microsoft.com/office/drawing/2014/main" id="{7496299A-0974-4320-8D3C-F4C7FF4FF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96" y="3860038"/>
            <a:ext cx="1499937" cy="1499937"/>
          </a:xfrm>
          <a:prstGeom prst="rect">
            <a:avLst/>
          </a:prstGeom>
        </p:spPr>
      </p:pic>
      <p:pic>
        <p:nvPicPr>
          <p:cNvPr id="98" name="그림 97" descr="그리기이(가) 표시된 사진&#10;&#10;자동 생성된 설명">
            <a:extLst>
              <a:ext uri="{FF2B5EF4-FFF2-40B4-BE49-F238E27FC236}">
                <a16:creationId xmlns:a16="http://schemas.microsoft.com/office/drawing/2014/main" id="{F5881251-7965-4EF4-9C02-C17B0760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7" y="1236195"/>
            <a:ext cx="1499937" cy="1499937"/>
          </a:xfrm>
          <a:prstGeom prst="rect">
            <a:avLst/>
          </a:prstGeom>
        </p:spPr>
      </p:pic>
      <p:pic>
        <p:nvPicPr>
          <p:cNvPr id="99" name="그림 98" descr="그리기이(가) 표시된 사진&#10;&#10;자동 생성된 설명">
            <a:extLst>
              <a:ext uri="{FF2B5EF4-FFF2-40B4-BE49-F238E27FC236}">
                <a16:creationId xmlns:a16="http://schemas.microsoft.com/office/drawing/2014/main" id="{E1D563D5-572C-43FC-8D40-1920DEA30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63" y="3860038"/>
            <a:ext cx="1499937" cy="1499937"/>
          </a:xfrm>
          <a:prstGeom prst="rect">
            <a:avLst/>
          </a:prstGeom>
        </p:spPr>
      </p:pic>
      <p:pic>
        <p:nvPicPr>
          <p:cNvPr id="100" name="그림 99" descr="개체, 그리기이(가) 표시된 사진&#10;&#10;자동 생성된 설명">
            <a:extLst>
              <a:ext uri="{FF2B5EF4-FFF2-40B4-BE49-F238E27FC236}">
                <a16:creationId xmlns:a16="http://schemas.microsoft.com/office/drawing/2014/main" id="{C39A79E3-8805-4055-ACEE-DF6528B80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32" y="1235817"/>
            <a:ext cx="1499937" cy="149993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CD6DF59-2A40-434F-87E7-126DBCB705AA}"/>
              </a:ext>
            </a:extLst>
          </p:cNvPr>
          <p:cNvSpPr/>
          <p:nvPr/>
        </p:nvSpPr>
        <p:spPr>
          <a:xfrm>
            <a:off x="449860" y="2669082"/>
            <a:ext cx="1823472" cy="7595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점자표시키트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표시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통신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E08F2A1-2E03-4777-8956-8044F7AD68A4}"/>
              </a:ext>
            </a:extLst>
          </p:cNvPr>
          <p:cNvCxnSpPr>
            <a:cxnSpLocks/>
            <a:stCxn id="98" idx="3"/>
            <a:endCxn id="96" idx="1"/>
          </p:cNvCxnSpPr>
          <p:nvPr/>
        </p:nvCxnSpPr>
        <p:spPr>
          <a:xfrm flipV="1">
            <a:off x="2111564" y="1985786"/>
            <a:ext cx="1589469" cy="3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D938910-9569-4806-BAAD-3DCCF24A0F33}"/>
              </a:ext>
            </a:extLst>
          </p:cNvPr>
          <p:cNvSpPr txBox="1"/>
          <p:nvPr/>
        </p:nvSpPr>
        <p:spPr>
          <a:xfrm>
            <a:off x="2297029" y="1560937"/>
            <a:ext cx="1214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Bluetooth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BBC02F6-E392-4990-A636-0EBA90C4C6ED}"/>
              </a:ext>
            </a:extLst>
          </p:cNvPr>
          <p:cNvSpPr/>
          <p:nvPr/>
        </p:nvSpPr>
        <p:spPr>
          <a:xfrm>
            <a:off x="3376271" y="2662902"/>
            <a:ext cx="1691654" cy="14037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학습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게시판</a:t>
            </a:r>
            <a:b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검색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8275DA3-E6A4-4FA5-B022-FDA278F04A27}"/>
              </a:ext>
            </a:extLst>
          </p:cNvPr>
          <p:cNvCxnSpPr>
            <a:cxnSpLocks/>
          </p:cNvCxnSpPr>
          <p:nvPr/>
        </p:nvCxnSpPr>
        <p:spPr>
          <a:xfrm flipV="1">
            <a:off x="5054230" y="1985786"/>
            <a:ext cx="3068690" cy="2239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9705B08-47C9-4A31-BF53-ED215FF08E0F}"/>
              </a:ext>
            </a:extLst>
          </p:cNvPr>
          <p:cNvCxnSpPr>
            <a:cxnSpLocks/>
          </p:cNvCxnSpPr>
          <p:nvPr/>
        </p:nvCxnSpPr>
        <p:spPr>
          <a:xfrm>
            <a:off x="6096000" y="2240280"/>
            <a:ext cx="0" cy="1566143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710DCB0-DC2A-4F0D-8940-6C3E810E942F}"/>
              </a:ext>
            </a:extLst>
          </p:cNvPr>
          <p:cNvSpPr/>
          <p:nvPr/>
        </p:nvSpPr>
        <p:spPr>
          <a:xfrm>
            <a:off x="5054230" y="5341633"/>
            <a:ext cx="2169706" cy="7487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데이터 처리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연동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E82C5A8-81B3-4C57-82BF-3BD8A82A33B0}"/>
              </a:ext>
            </a:extLst>
          </p:cNvPr>
          <p:cNvSpPr/>
          <p:nvPr/>
        </p:nvSpPr>
        <p:spPr>
          <a:xfrm>
            <a:off x="8238311" y="5341632"/>
            <a:ext cx="2169706" cy="9513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데이터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음성게시판 데이터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퀴즈 결과   데이터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17201EF5-E662-4B57-9FFE-0A5750E64BEC}"/>
              </a:ext>
            </a:extLst>
          </p:cNvPr>
          <p:cNvCxnSpPr>
            <a:cxnSpLocks/>
          </p:cNvCxnSpPr>
          <p:nvPr/>
        </p:nvCxnSpPr>
        <p:spPr>
          <a:xfrm>
            <a:off x="7212633" y="4610006"/>
            <a:ext cx="102002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D4CBF0C-CE26-45FB-B4B2-56D1019F9EC2}"/>
              </a:ext>
            </a:extLst>
          </p:cNvPr>
          <p:cNvSpPr/>
          <p:nvPr/>
        </p:nvSpPr>
        <p:spPr>
          <a:xfrm>
            <a:off x="7957572" y="2659641"/>
            <a:ext cx="2422256" cy="7601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퀴즈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 결과 통계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 공유 게시판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F7715A1-37F7-4A55-A674-8D5FFF7A280B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ED1D84D-243F-45E7-9B01-0688ADFACFE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E82AD018-0662-4027-AAA3-C615395AA74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A9C1E27-DFBE-440E-87F2-0B6802D229BF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8862C18-B73B-4005-A1E1-F50E13C1BC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F73DCAC8-195B-497C-9CD0-E204765FCD0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A32EC06-6962-4A04-B798-1064180326F8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BDA5E37-EB71-4C68-A76C-9E4A6C322A6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D255C4F6-C391-4701-8FF9-F657641DC06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8CB30C4-B43E-4580-B62A-E142FA8AFCCE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0C9B737-3601-40D5-97ED-F3CA26ED7F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80733B4C-7534-4FAF-B1D4-A3CAA2EAD3B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8F5A7A4-D1DE-4B2B-8C2D-C5FE4F9801C9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C8983AF-1EB2-417C-8205-6A8734C1708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9D12D979-6C4C-4412-965C-1405DD9070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91C9E34-EFE2-4C73-B5DB-C978CE7D45A3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7F9E6BA-E3DD-482E-B33E-20D09A53802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이등변 삼각형 132">
              <a:extLst>
                <a:ext uri="{FF2B5EF4-FFF2-40B4-BE49-F238E27FC236}">
                  <a16:creationId xmlns:a16="http://schemas.microsoft.com/office/drawing/2014/main" id="{C5E9A046-DED5-4DF6-8004-E48A5B8F0D4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8C2992E-1055-4DE1-9107-F9FDCF1ACF53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00CF5BA-62C3-4085-8924-56E06BE2DFA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id="{69435749-8D2C-43E2-BE07-85C66E08C15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FB5E767-3A82-4B83-8274-B3C5B54B4276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647FD42E-F20D-4E8C-846A-07B77958D7F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963F48B9-2F87-48E6-BF10-08A8293D9A6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563E8F73-2435-457B-8D7F-FBD29E6B81F8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10F31960-5771-4D51-9D65-36950C58922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이등변 삼각형 141">
              <a:extLst>
                <a:ext uri="{FF2B5EF4-FFF2-40B4-BE49-F238E27FC236}">
                  <a16:creationId xmlns:a16="http://schemas.microsoft.com/office/drawing/2014/main" id="{AA1CA01E-28D2-48F3-A167-615511FE7ED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FCFB207-BCFF-4791-900A-22D8F8E23426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255E4A77-1AAF-402E-B022-1C69E912654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8E3150B6-8638-420C-9D97-23A043BA6DF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7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1212398" y="463371"/>
            <a:ext cx="222368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모식도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C9DD2D-63A4-4A88-BB14-3B5DCE39B7BD}"/>
              </a:ext>
            </a:extLst>
          </p:cNvPr>
          <p:cNvGrpSpPr/>
          <p:nvPr/>
        </p:nvGrpSpPr>
        <p:grpSpPr>
          <a:xfrm>
            <a:off x="559897" y="1310861"/>
            <a:ext cx="10148116" cy="5016758"/>
            <a:chOff x="537303" y="1244110"/>
            <a:chExt cx="10148116" cy="501675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411CEA-1678-4344-9233-EE29892B4C03}"/>
                </a:ext>
              </a:extLst>
            </p:cNvPr>
            <p:cNvSpPr txBox="1"/>
            <p:nvPr/>
          </p:nvSpPr>
          <p:spPr>
            <a:xfrm>
              <a:off x="537303" y="1244110"/>
              <a:ext cx="4949091" cy="501675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12FC63B-0594-4479-B737-4A1FF7E184E7}"/>
                </a:ext>
              </a:extLst>
            </p:cNvPr>
            <p:cNvSpPr txBox="1"/>
            <p:nvPr/>
          </p:nvSpPr>
          <p:spPr>
            <a:xfrm>
              <a:off x="5736328" y="1244110"/>
              <a:ext cx="4949091" cy="501675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</a:t>
              </a: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754C30-FCA1-403F-BDB8-C9E52F7EC9A4}"/>
                </a:ext>
              </a:extLst>
            </p:cNvPr>
            <p:cNvSpPr txBox="1"/>
            <p:nvPr/>
          </p:nvSpPr>
          <p:spPr>
            <a:xfrm>
              <a:off x="2143540" y="1344209"/>
              <a:ext cx="173661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(1) </a:t>
              </a: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캡 모형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6D06D4-C8B6-475F-9540-3873369FC385}"/>
                </a:ext>
              </a:extLst>
            </p:cNvPr>
            <p:cNvSpPr txBox="1"/>
            <p:nvPr/>
          </p:nvSpPr>
          <p:spPr>
            <a:xfrm>
              <a:off x="6764398" y="1344209"/>
              <a:ext cx="289295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(2) </a:t>
              </a: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가이드 모형</a:t>
              </a:r>
            </a:p>
          </p:txBody>
        </p:sp>
        <p:pic>
          <p:nvPicPr>
            <p:cNvPr id="63" name="그림 62" descr="개체이(가) 표시된 사진&#10;&#10;자동 생성된 설명">
              <a:extLst>
                <a:ext uri="{FF2B5EF4-FFF2-40B4-BE49-F238E27FC236}">
                  <a16:creationId xmlns:a16="http://schemas.microsoft.com/office/drawing/2014/main" id="{043A369B-7C79-448A-9517-ED0AFFFC2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533" y="2275621"/>
              <a:ext cx="2757736" cy="3024000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FE88AB25-63F0-4A1E-A1FF-5997B560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849" y="2275621"/>
              <a:ext cx="995874" cy="3024000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09AE5831-D236-4877-82B3-5D62C229A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27" y="2249079"/>
              <a:ext cx="2470617" cy="2555148"/>
            </a:xfrm>
            <a:prstGeom prst="rect">
              <a:avLst/>
            </a:prstGeom>
          </p:spPr>
        </p:pic>
        <p:pic>
          <p:nvPicPr>
            <p:cNvPr id="114" name="그림 113" descr="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C9E34DB4-9D57-4B81-807F-033B045A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747" y="4359312"/>
              <a:ext cx="2726951" cy="177624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6E0376-F6DD-4F3B-BD65-F198D29E95E4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6D989F3-9F0A-434B-8119-C783317638D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DBCD5395-E8CF-49B4-96BF-6C72B7B5F24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7E4BB25-9E6F-41F4-BF7E-B4511C86320B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AB2BE92-4C5C-4BF7-9DD0-8820A6F5B23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DD1F9DE8-0FE2-4390-A4E3-36AEA906BB7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31A89A9-F6B7-48A9-927C-392D47558432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3E3542-8544-4087-9881-35F0EE44D97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E30FAC36-4DF3-4F5F-83BC-29E5A867BCD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1763A1-26E1-4A20-8E05-E8E46C8CA0F0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89806D8-DB7F-4F33-B690-CC2E07D91A4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39942EF7-429A-47D1-A292-F59200E655F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5D79EB5-B2BB-4F41-8D41-BB5257B43DE0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33B5157-7AF0-471C-9ED8-E55CCA6AA6D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88D76C9C-D647-45AA-8E5D-B198A6A381A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1AF8364-FC55-4FDA-8648-3BC12518C6B5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B123350-751B-416F-A13C-A05392BF40A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00085FEA-2C3B-4FE8-AE1F-5D22165401B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23AB156-CEED-45B6-97E7-9BEBB09DD758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EBF95D7-7666-4573-A4D7-9FA5F917228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D3C7DADD-8257-40F8-A984-3B56D98F2AC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BA1F21D-EC0D-4A27-A6F9-4BE119314E82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35436C4-4F61-4E3C-ADFB-8C07E043A0A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23FF9E4C-4E25-4069-8C2E-3FD9395439F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FE1B22F-321F-400E-9653-9950CF7F50C6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5C1AFCD-6520-4B91-B6B2-F465E076F26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33A13C2B-DC08-4F80-9285-DCD6CFBFAD7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AEAD971-A293-4714-87D3-76BB559E839A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845553D-4E0F-465E-9E6D-AEEF75161FE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C94200CE-5667-47D2-A9ED-5F6CB3940C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58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1212398" y="463371"/>
            <a:ext cx="222368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모식도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" name="그림 52" descr="음식이(가) 표시된 사진&#10;&#10;자동 생성된 설명">
            <a:extLst>
              <a:ext uri="{FF2B5EF4-FFF2-40B4-BE49-F238E27FC236}">
                <a16:creationId xmlns:a16="http://schemas.microsoft.com/office/drawing/2014/main" id="{E75C1021-BF7A-4E33-8FF3-FF7528AD4E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97" y="1384389"/>
            <a:ext cx="4027560" cy="2160000"/>
          </a:xfrm>
          <a:prstGeom prst="rect">
            <a:avLst/>
          </a:prstGeom>
        </p:spPr>
      </p:pic>
      <p:pic>
        <p:nvPicPr>
          <p:cNvPr id="54" name="그림 53" descr="컴퓨터이(가) 표시된 사진&#10;&#10;자동 생성된 설명">
            <a:extLst>
              <a:ext uri="{FF2B5EF4-FFF2-40B4-BE49-F238E27FC236}">
                <a16:creationId xmlns:a16="http://schemas.microsoft.com/office/drawing/2014/main" id="{E0D59A78-47A8-4F47-A596-4129DE51C8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86" y="1364724"/>
            <a:ext cx="4027560" cy="2160000"/>
          </a:xfrm>
          <a:prstGeom prst="rect">
            <a:avLst/>
          </a:prstGeom>
        </p:spPr>
      </p:pic>
      <p:pic>
        <p:nvPicPr>
          <p:cNvPr id="38" name="그림 37" descr="실내, 테이블, 게임, 원격이(가) 표시된 사진&#10;&#10;자동 생성된 설명">
            <a:extLst>
              <a:ext uri="{FF2B5EF4-FFF2-40B4-BE49-F238E27FC236}">
                <a16:creationId xmlns:a16="http://schemas.microsoft.com/office/drawing/2014/main" id="{6BB9AA18-7453-4A3F-B370-A7DF336BD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2" y="3720438"/>
            <a:ext cx="3330605" cy="259972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F1FDAE2-748B-4BD5-853D-A9FC79DA1DAE}"/>
              </a:ext>
            </a:extLst>
          </p:cNvPr>
          <p:cNvSpPr/>
          <p:nvPr/>
        </p:nvSpPr>
        <p:spPr>
          <a:xfrm>
            <a:off x="565531" y="1309036"/>
            <a:ext cx="10012624" cy="515913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F40FFFB-AF6C-4854-905B-1E023D338332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A270944-1395-44DA-8AC5-33B029F619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F9CF44D-0B33-4C36-8F05-092E16B04FF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85D5ACB-DDA3-423A-9C69-51278693B01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0E4404B-18D2-4D5A-B2AB-15AF4702145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81CF2BF3-28D1-4008-BA63-05072C6CC1F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D6D604F-C773-4F73-9051-45C6DB00A86D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01F130A-1345-4A06-A03D-B0249594685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D8C0F0AA-7D8A-4566-8F3A-5E64F4D82B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4AF9F8E-CDE3-4F3D-B47C-778364E303F6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7A4AE61-48A8-49D1-9848-68B774D1E04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A5AA776-A3D2-4059-B9A8-43393AC2D02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713AD7E-32EB-49DA-9AFC-BD47F19F5FD1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EFBD887-75FC-4AD2-A7C2-ADC1A512B61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7875C0D9-2ECD-4D0C-A818-9C351B0696B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C49872C-B0CA-497C-92A5-6AA77B8BA8F5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C15C09F-F804-43E3-9563-D9867CF412A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8E564B67-4796-4492-A58B-37BF73589F3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BCDC0BF-9F3B-4588-A2B8-3FFBF5335630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32C7A60-21B4-4777-A884-512BF9AFF55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6C9C6BB1-98AD-4C67-B850-9E8FCE77299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1CD8234-10A0-4276-8402-588BE770D569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CCCBFB-F12D-4AE4-BDCD-9BC7AD69591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9EBB2ABC-35C3-4F85-92E7-0416697560C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173E43-9C9F-4CD5-9811-0998C95B53AD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11F74E6-C254-4DED-979F-4955481BBD2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9E155055-DD09-4759-BEF9-288C336DACA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8C7F11B-0779-4A0B-AA39-38373419257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A9EBCB1-9CF0-4CFC-9C84-63BAC0F9B8F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F2E37301-DB70-4C30-A35B-133276B3348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1097785" y="463371"/>
            <a:ext cx="2452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상세설계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14FEDE-7F56-4DEB-9476-125D0ABD844A}"/>
              </a:ext>
            </a:extLst>
          </p:cNvPr>
          <p:cNvSpPr/>
          <p:nvPr/>
        </p:nvSpPr>
        <p:spPr>
          <a:xfrm>
            <a:off x="611627" y="1382654"/>
            <a:ext cx="252505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디바이스 흐름도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7F3FC9-079F-4C75-83AA-19261B308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1" y="1883461"/>
            <a:ext cx="9590263" cy="408065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80255E07-7C50-482F-B19B-0D7A7EB21474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3483B54-C52C-41C6-AC94-EA0F9CCB487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9CC3ACCA-1F1C-49DA-8CB9-0812A78A673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E2643B6-5917-48D7-9565-811B7A353C48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0B327C5-5CC2-437A-8101-4F9EC166DFA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A0F34E44-AC7E-48A9-A09E-8E4ADCDBF31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635707C-29D4-4193-B8BB-213086D2FBBD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344331C-DFFC-4A30-AD5E-E49F22D4C00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36DDAB8-9C8A-4CAC-8E7D-0DB4157C36B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3E563C5-8284-4D20-801B-3747C9280BE1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610DFE6-7AC8-4C79-BEF7-57D98E3D338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DDAF9BB3-0E5D-4E79-B8F2-8F264E9CB58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BA61AD-8044-4A11-B28D-C9E6B8A47AFD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D91E648-3857-4BB1-A61D-2A1A24742A3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FA005255-E439-4158-A2DF-836D7BA29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9946A23-529A-42C7-8A2E-657EE3CFCF5B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142536C-EADE-4F0D-9F4E-F95A30F6BC4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B4DBA454-AAEB-48CB-999C-72C756A4E1A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0B541E7-2465-4410-91BC-DFCFE4A221A1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7E5093E-8A59-489D-A3D0-49042633B4B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67C15E6D-1524-4802-9618-0115418E924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ED73B7D-6DE4-4570-BFEB-048103FEC84B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085B7C6-43C5-43C7-A8EF-A72AF844A97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81CD39EE-D229-4F6C-9A83-FF0BB3258A1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2F07DBA-A6E0-4659-950C-8088F9E13C85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E173F2B-9F8B-44CF-8CA0-9F1D6F149E0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715C02EB-FEDC-4C91-9D6E-2A1CC7581BA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B97FEF9-6BFB-4025-8377-2C9EAAD8083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52D7CE-772F-4203-84BE-ED443712AA8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2DE8A58D-894F-4023-B7D4-CEDB7ACCA83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28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1097785" y="463371"/>
            <a:ext cx="2452916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상세설계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14FEDE-7F56-4DEB-9476-125D0ABD844A}"/>
              </a:ext>
            </a:extLst>
          </p:cNvPr>
          <p:cNvSpPr/>
          <p:nvPr/>
        </p:nvSpPr>
        <p:spPr>
          <a:xfrm>
            <a:off x="611627" y="1382654"/>
            <a:ext cx="3448380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점자 표현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서보모터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동작 흐름도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1964950-7C47-4933-94A6-F3AB87F7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2" y="1896850"/>
            <a:ext cx="9728067" cy="405384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A7C81A-BBE4-476B-BBDD-A3002C52530C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E4AB41E-E7E6-4650-B86C-9477CA0F669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B63307C9-F67E-4356-810E-2E833E0842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CA9281F-E847-44F7-A5C2-767451293B46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D036515-C7E4-4DDF-9BAA-DFCBDEBDC79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8F5288F2-5A8D-4A5B-AFC7-06F1019A33A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8314308-3E5A-4FE0-85F9-E2B740B57CDD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127B1F-8ED4-4C50-9740-0BE7D0A5FFA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0792FB90-D70C-45DB-8855-BA0A31772E7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11C1EF7-744A-4336-A9D5-C5C6D31305E3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1C4D90E-966F-49E1-A4DE-BF032DA45A6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02C4FCFC-157F-4846-B17F-9633E406FB1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05659A-55DC-4B55-8AC0-E53D1AAEF21F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246295A-512C-4A81-90F9-E4E61657779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BE5412ED-C09B-47FE-A1E0-E81EB623E82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9E1F397-3246-47B1-A4D4-23BE99073AF2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EA87E75-7BD4-46FE-AC49-AC302BF2EE1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44DB0A50-A400-4AB3-B40C-75562F982D8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4CF7A29-CC21-4C65-82DB-D5A8F627CDB0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738D87D-38E9-4727-BB66-973AE472ABE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F91FCD19-55CD-4E8D-B11E-149D0F56F4A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7D315E5-B1B3-44A4-AA6A-C46A252E7490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9F9713C-3411-4F9D-9598-82923026B82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064A14FD-9D57-49C8-9289-07F0D5837DC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7C93729-942D-40CD-909F-E13393D655AC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A40895A-ADF9-4D9D-B4A9-5F9B7E5B947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23D154D2-FFC3-47DB-9721-6C404650591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13E2D09-4A9E-49B5-9D6B-C81BCAE18E3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7BA0AED-CCBD-405E-B025-536230E4378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3A5AC23B-E576-4B86-BBDD-2B47015AF5D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05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21695" y="463371"/>
            <a:ext cx="340509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상세설계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회로도</a:t>
            </a: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1AF5971-5188-432B-B28D-CFE452E501C0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3755499-2251-4D5E-B4FC-F47A3562526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E3563CCB-009B-423A-B129-49F2D36E683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433EF50-D574-4CCC-A39B-BD7DBB3AB4A0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6F57F15-2F92-44A9-B0C2-212AD02214E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DB74F72D-2B23-4F2E-9CBB-35C6E2F36C6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146782A-8714-41C4-9978-5F15B21D1C9C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60DE39D-C69E-4D22-86F2-19131C155E8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8619806D-3CBD-40FC-B2AE-B18B4268F2E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E240B4-7B58-4038-BBE6-A3594D2C31FB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36AD426-67EA-4968-A60B-51667A9CC0F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121B8902-23FD-45E0-A454-5DCFCBBA9EC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9BDAC2F-F9CD-44F5-AB48-57C21B572E36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B06353D-178C-4F61-ACE6-B6AEF67D335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F7AC5BD-D07E-4AD7-9E55-F5C57D1258B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A808878-C4AE-4408-94CF-4FDE9EF6C25A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7D418BC-C830-4B57-A5F3-43A677C8AA0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60CC1042-AC53-4651-9B62-23C47CC2909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5193337-B52F-4E17-A575-08148A4D0B37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4FBAA6-674D-4B86-8BF0-41776AD6EC1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3CDC96F1-CEE9-42B0-8C3B-D34743FA59D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DD36568-086C-4899-B49D-9468CA6CDD36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E519360-D3C6-43FA-A690-C6CDD071669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7A15C537-122F-4B0D-ADC1-1E5CE7FA82B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53D186B-EF6D-4D30-9C4E-FBAC21ADB54C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A9F995B-BF87-4856-ACEB-4C403AD4351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6F5F6755-FA7E-403B-B039-188B8E60600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B3AADBF-F802-4706-9A18-D6FD509ED726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B8F2DAA-8365-49CF-91EE-B868DBCC14B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7CC47AEB-EFF0-44EF-B716-62EFA635462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6FD9A3-173C-4F1A-A80D-1BA026E240C7}"/>
              </a:ext>
            </a:extLst>
          </p:cNvPr>
          <p:cNvGrpSpPr/>
          <p:nvPr/>
        </p:nvGrpSpPr>
        <p:grpSpPr>
          <a:xfrm>
            <a:off x="565531" y="1162755"/>
            <a:ext cx="8539985" cy="5081004"/>
            <a:chOff x="565531" y="1313614"/>
            <a:chExt cx="8008017" cy="476450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D86F913-340C-4D93-9AD2-6D28593D2D97}"/>
                </a:ext>
              </a:extLst>
            </p:cNvPr>
            <p:cNvSpPr/>
            <p:nvPr/>
          </p:nvSpPr>
          <p:spPr>
            <a:xfrm>
              <a:off x="565531" y="1313614"/>
              <a:ext cx="8008017" cy="476450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90B9A0-0014-4F21-B3AB-DB803979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704" y="1341049"/>
              <a:ext cx="7960678" cy="470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84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735513" y="463371"/>
            <a:ext cx="31774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상세설계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API(1)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208261F-EC14-4F11-ADFA-795EE018E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321256"/>
              </p:ext>
            </p:extLst>
          </p:nvPr>
        </p:nvGraphicFramePr>
        <p:xfrm>
          <a:off x="550271" y="1737190"/>
          <a:ext cx="4248223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Adafruit_PWMServoDriver.h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헤더파일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동작 헤더파일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</a:tbl>
          </a:graphicData>
        </a:graphic>
      </p:graphicFrame>
      <p:graphicFrame>
        <p:nvGraphicFramePr>
          <p:cNvPr id="78" name="표 2">
            <a:extLst>
              <a:ext uri="{FF2B5EF4-FFF2-40B4-BE49-F238E27FC236}">
                <a16:creationId xmlns:a16="http://schemas.microsoft.com/office/drawing/2014/main" id="{8C630CC2-1BAB-4CC4-8EB6-2873915CE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99444"/>
              </p:ext>
            </p:extLst>
          </p:nvPr>
        </p:nvGraphicFramePr>
        <p:xfrm>
          <a:off x="550271" y="3872770"/>
          <a:ext cx="4248223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9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angleToPulse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angle)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각도를 주파소로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정수형 주파수 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43" name="표 2">
            <a:extLst>
              <a:ext uri="{FF2B5EF4-FFF2-40B4-BE49-F238E27FC236}">
                <a16:creationId xmlns:a16="http://schemas.microsoft.com/office/drawing/2014/main" id="{EC4926A5-A92E-43ED-89F5-3517C5B83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63659"/>
              </p:ext>
            </p:extLst>
          </p:nvPr>
        </p:nvGraphicFramePr>
        <p:xfrm>
          <a:off x="5472356" y="1737190"/>
          <a:ext cx="4248222" cy="1630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Map(int angle, int min, int max, SERVOMIN, SERVOMAX)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값의 범위를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2A0DA07F-684F-4EA2-99B1-7E0F1ED8B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29614"/>
              </p:ext>
            </p:extLst>
          </p:nvPr>
        </p:nvGraphicFramePr>
        <p:xfrm>
          <a:off x="5472357" y="3879763"/>
          <a:ext cx="42482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7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SoftwareSerial.h</a:t>
                      </a:r>
                      <a:endParaRPr lang="ko-KR" altLang="en-US" sz="16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블루투스 모듈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헤더파일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블루투스 모듈 동작 헤더파일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8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735512" y="463371"/>
            <a:ext cx="317747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상세설계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API(2)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3E2CFD2B-A969-4D05-BBF7-96100CB2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80420"/>
              </p:ext>
            </p:extLst>
          </p:nvPr>
        </p:nvGraphicFramePr>
        <p:xfrm>
          <a:off x="550271" y="1737190"/>
          <a:ext cx="4248223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SoftwareSerial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mySerial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Tx, int Rx)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블루투스 모듈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시리얼 통신을 위한 객체선언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SoftwareSerial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45" name="표 2">
            <a:extLst>
              <a:ext uri="{FF2B5EF4-FFF2-40B4-BE49-F238E27FC236}">
                <a16:creationId xmlns:a16="http://schemas.microsoft.com/office/drawing/2014/main" id="{39AE13C5-4D6A-4532-B870-DC503FF02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047989"/>
              </p:ext>
            </p:extLst>
          </p:nvPr>
        </p:nvGraphicFramePr>
        <p:xfrm>
          <a:off x="550271" y="3872770"/>
          <a:ext cx="4248223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9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PWM.setPWMFreq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</a:t>
                      </a:r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frequncy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모듈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보드 주파수 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void (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실행함수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46" name="표 2">
            <a:extLst>
              <a:ext uri="{FF2B5EF4-FFF2-40B4-BE49-F238E27FC236}">
                <a16:creationId xmlns:a16="http://schemas.microsoft.com/office/drawing/2014/main" id="{84B8BF26-39C1-4BFF-8959-9B69A61A6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00172"/>
              </p:ext>
            </p:extLst>
          </p:nvPr>
        </p:nvGraphicFramePr>
        <p:xfrm>
          <a:off x="5472356" y="1737190"/>
          <a:ext cx="424822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4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Adafruit_PWMServoDriver</a:t>
                      </a:r>
                      <a:r>
                        <a:rPr lang="en-US" altLang="ko-KR" sz="12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address)</a:t>
                      </a:r>
                      <a:endParaRPr lang="ko-KR" altLang="en-US" sz="12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모듈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객체 선언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Adafruit_PWMServoDriver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graphicFrame>
        <p:nvGraphicFramePr>
          <p:cNvPr id="47" name="표 2">
            <a:extLst>
              <a:ext uri="{FF2B5EF4-FFF2-40B4-BE49-F238E27FC236}">
                <a16:creationId xmlns:a16="http://schemas.microsoft.com/office/drawing/2014/main" id="{1C6238D9-4B5E-4BC1-9EFD-6F4B3B6DF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370256"/>
              </p:ext>
            </p:extLst>
          </p:nvPr>
        </p:nvGraphicFramePr>
        <p:xfrm>
          <a:off x="5472357" y="3879763"/>
          <a:ext cx="4248222" cy="1630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9785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358437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PWM.setPWM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</a:t>
                      </a:r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pinNum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int on, </a:t>
                      </a:r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angleToPulse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(int angle))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7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모듈 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PWM 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주파수 인가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리턴값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void (</a:t>
                      </a:r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실행함수</a:t>
                      </a:r>
                      <a:r>
                        <a:rPr lang="en-US" altLang="ko-KR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48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6" y="463371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A24A141-ECEE-406A-875F-1FE6865EEEF0}"/>
              </a:ext>
            </a:extLst>
          </p:cNvPr>
          <p:cNvGrpSpPr/>
          <p:nvPr/>
        </p:nvGrpSpPr>
        <p:grpSpPr>
          <a:xfrm>
            <a:off x="550272" y="1135614"/>
            <a:ext cx="9604528" cy="5458091"/>
            <a:chOff x="377672" y="1135785"/>
            <a:chExt cx="9604528" cy="545809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CCDA19-4B61-4A76-9FEF-96720DC3D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672" y="1553876"/>
              <a:ext cx="9604528" cy="5040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E56806-66C0-46DA-B842-38C933ED6195}"/>
                </a:ext>
              </a:extLst>
            </p:cNvPr>
            <p:cNvSpPr txBox="1"/>
            <p:nvPr/>
          </p:nvSpPr>
          <p:spPr>
            <a:xfrm>
              <a:off x="6169789" y="1619455"/>
              <a:ext cx="3671245" cy="830997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MaxFingerExceed -  </a:t>
              </a:r>
              <a:r>
                <a:rPr lang="ko-KR" altLang="en-US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손가락 </a:t>
              </a:r>
              <a:r>
                <a:rPr lang="ko-KR" altLang="en-US" sz="1600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개수 판단</a:t>
              </a:r>
              <a:endParaRPr lang="en-US" altLang="ko-KR" sz="160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	[2</a:t>
              </a:r>
              <a:r>
                <a:rPr lang="ko-KR" altLang="en-US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</a:t>
              </a:r>
              <a:r>
                <a:rPr lang="ko-KR" altLang="en-US" sz="1600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이하 </a:t>
              </a:r>
              <a:r>
                <a:rPr lang="en-US" altLang="ko-KR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False]</a:t>
              </a:r>
            </a:p>
            <a:p>
              <a:r>
                <a:rPr lang="en-US" altLang="ko-KR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getPointerCount  -  </a:t>
              </a:r>
              <a:r>
                <a:rPr lang="ko-KR" altLang="en-US" sz="160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손가락 </a:t>
              </a:r>
              <a:r>
                <a:rPr lang="ko-KR" altLang="en-US" sz="1600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개수 판단</a:t>
              </a:r>
              <a:endParaRPr lang="en-US" altLang="ko-KR" sz="16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A2D0F6-16D2-41DD-B044-CFE8D6D4629D}"/>
                </a:ext>
              </a:extLst>
            </p:cNvPr>
            <p:cNvSpPr txBox="1"/>
            <p:nvPr/>
          </p:nvSpPr>
          <p:spPr>
            <a:xfrm>
              <a:off x="377672" y="1135785"/>
              <a:ext cx="25106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커스텀 터치 흐름도</a:t>
              </a:r>
              <a:r>
                <a:rPr lang="en-US" altLang="ko-KR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(1)</a:t>
              </a:r>
              <a:endPara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40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37625" y="17235"/>
            <a:ext cx="311675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AB6668-4EBD-4699-8722-654E888FF2B7}"/>
              </a:ext>
            </a:extLst>
          </p:cNvPr>
          <p:cNvGrpSpPr/>
          <p:nvPr/>
        </p:nvGrpSpPr>
        <p:grpSpPr>
          <a:xfrm>
            <a:off x="2149242" y="855116"/>
            <a:ext cx="3436598" cy="1200329"/>
            <a:chOff x="1648941" y="1332022"/>
            <a:chExt cx="3436598" cy="1200329"/>
          </a:xfrm>
        </p:grpSpPr>
        <p:sp>
          <p:nvSpPr>
            <p:cNvPr id="129" name="직사각형 128"/>
            <p:cNvSpPr/>
            <p:nvPr/>
          </p:nvSpPr>
          <p:spPr>
            <a:xfrm>
              <a:off x="1804591" y="1332022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A0B9A5-33CB-4FB4-AF9C-196E2185B1B9}"/>
                </a:ext>
              </a:extLst>
            </p:cNvPr>
            <p:cNvGrpSpPr/>
            <p:nvPr/>
          </p:nvGrpSpPr>
          <p:grpSpPr>
            <a:xfrm>
              <a:off x="1648941" y="1399084"/>
              <a:ext cx="3436598" cy="752708"/>
              <a:chOff x="1648940" y="1759709"/>
              <a:chExt cx="3500579" cy="766722"/>
            </a:xfrm>
          </p:grpSpPr>
          <p:grpSp>
            <p:nvGrpSpPr>
              <p:cNvPr id="62" name="그룹 61"/>
              <p:cNvGrpSpPr/>
              <p:nvPr/>
            </p:nvGrpSpPr>
            <p:grpSpPr>
              <a:xfrm>
                <a:off x="1648940" y="1759709"/>
                <a:ext cx="3500579" cy="726054"/>
                <a:chOff x="15814307" y="1227036"/>
                <a:chExt cx="3570973" cy="740655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15814307" y="1239736"/>
                  <a:ext cx="3570973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>
                  <a:off x="16882712" y="1940776"/>
                  <a:ext cx="2502567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 flipH="1" flipV="1">
                  <a:off x="19385279" y="1227036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>
                <a:xfrm flipH="1" flipV="1">
                  <a:off x="15814307" y="1233387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>
                <a:xfrm>
                  <a:off x="15814307" y="1954895"/>
                  <a:ext cx="154005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타원 62"/>
              <p:cNvSpPr/>
              <p:nvPr/>
            </p:nvSpPr>
            <p:spPr>
              <a:xfrm>
                <a:off x="2498139" y="2394334"/>
                <a:ext cx="132098" cy="1320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72551" y="1952002"/>
                <a:ext cx="1399676" cy="34485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종합 연구 개요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391498-16B4-4395-8A4A-DC54203EFA41}"/>
              </a:ext>
            </a:extLst>
          </p:cNvPr>
          <p:cNvGrpSpPr/>
          <p:nvPr/>
        </p:nvGrpSpPr>
        <p:grpSpPr>
          <a:xfrm>
            <a:off x="2149242" y="2018666"/>
            <a:ext cx="3436598" cy="1200329"/>
            <a:chOff x="1648942" y="2544807"/>
            <a:chExt cx="3436598" cy="1200329"/>
          </a:xfrm>
        </p:grpSpPr>
        <p:sp>
          <p:nvSpPr>
            <p:cNvPr id="196" name="직사각형 195"/>
            <p:cNvSpPr/>
            <p:nvPr/>
          </p:nvSpPr>
          <p:spPr>
            <a:xfrm>
              <a:off x="1804593" y="2544807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97" name="그룹 196"/>
            <p:cNvGrpSpPr/>
            <p:nvPr/>
          </p:nvGrpSpPr>
          <p:grpSpPr>
            <a:xfrm>
              <a:off x="1648942" y="2603022"/>
              <a:ext cx="3436598" cy="712784"/>
              <a:chOff x="15814307" y="1227036"/>
              <a:chExt cx="3570973" cy="740655"/>
            </a:xfrm>
          </p:grpSpPr>
          <p:cxnSp>
            <p:nvCxnSpPr>
              <p:cNvPr id="199" name="직선 연결선 198"/>
              <p:cNvCxnSpPr/>
              <p:nvPr/>
            </p:nvCxnSpPr>
            <p:spPr>
              <a:xfrm>
                <a:off x="15814307" y="1239736"/>
                <a:ext cx="3570973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>
                <a:off x="16882712" y="1940776"/>
                <a:ext cx="2502567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 flipH="1" flipV="1">
                <a:off x="19385279" y="1227036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flipH="1" flipV="1">
                <a:off x="15814307" y="1233387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>
              <a:xfrm>
                <a:off x="15814307" y="1954895"/>
                <a:ext cx="154005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타원 197"/>
            <p:cNvSpPr/>
            <p:nvPr/>
          </p:nvSpPr>
          <p:spPr>
            <a:xfrm>
              <a:off x="2482620" y="3226048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457498" y="2791801"/>
              <a:ext cx="160332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C3243-C3AA-4E3A-BC7B-CC32A8D6964A}"/>
              </a:ext>
            </a:extLst>
          </p:cNvPr>
          <p:cNvGrpSpPr/>
          <p:nvPr/>
        </p:nvGrpSpPr>
        <p:grpSpPr>
          <a:xfrm>
            <a:off x="2149242" y="3173369"/>
            <a:ext cx="3436599" cy="1200329"/>
            <a:chOff x="1648941" y="3752314"/>
            <a:chExt cx="3436599" cy="1200329"/>
          </a:xfrm>
        </p:grpSpPr>
        <p:cxnSp>
          <p:nvCxnSpPr>
            <p:cNvPr id="235" name="직선 연결선 234"/>
            <p:cNvCxnSpPr/>
            <p:nvPr/>
          </p:nvCxnSpPr>
          <p:spPr>
            <a:xfrm>
              <a:off x="1648941" y="3800682"/>
              <a:ext cx="343659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/>
            <p:cNvCxnSpPr/>
            <p:nvPr/>
          </p:nvCxnSpPr>
          <p:spPr>
            <a:xfrm>
              <a:off x="2677143" y="4497412"/>
              <a:ext cx="2408396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/>
            <p:cNvCxnSpPr/>
            <p:nvPr/>
          </p:nvCxnSpPr>
          <p:spPr>
            <a:xfrm flipH="1" flipV="1">
              <a:off x="5085539" y="3810529"/>
              <a:ext cx="1" cy="706672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/>
            <p:cNvCxnSpPr/>
            <p:nvPr/>
          </p:nvCxnSpPr>
          <p:spPr>
            <a:xfrm flipH="1" flipV="1">
              <a:off x="1648942" y="3816642"/>
              <a:ext cx="1" cy="706672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/>
            <p:cNvCxnSpPr/>
            <p:nvPr/>
          </p:nvCxnSpPr>
          <p:spPr>
            <a:xfrm>
              <a:off x="1648942" y="4510999"/>
              <a:ext cx="1482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타원 233"/>
            <p:cNvSpPr/>
            <p:nvPr/>
          </p:nvSpPr>
          <p:spPr>
            <a:xfrm>
              <a:off x="2482620" y="4433555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804593" y="3752314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457499" y="3999308"/>
              <a:ext cx="192232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수행 시나리오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D47C48-2581-4D25-B1F3-F60AA2F4EADC}"/>
              </a:ext>
            </a:extLst>
          </p:cNvPr>
          <p:cNvGrpSpPr/>
          <p:nvPr/>
        </p:nvGrpSpPr>
        <p:grpSpPr>
          <a:xfrm>
            <a:off x="2149242" y="4328073"/>
            <a:ext cx="3436598" cy="1200329"/>
            <a:chOff x="1648940" y="4965093"/>
            <a:chExt cx="3436598" cy="1200329"/>
          </a:xfrm>
        </p:grpSpPr>
        <p:cxnSp>
          <p:nvCxnSpPr>
            <p:cNvPr id="247" name="직선 연결선 246"/>
            <p:cNvCxnSpPr>
              <a:cxnSpLocks/>
            </p:cNvCxnSpPr>
            <p:nvPr/>
          </p:nvCxnSpPr>
          <p:spPr>
            <a:xfrm>
              <a:off x="1648940" y="5013365"/>
              <a:ext cx="343659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연결선 247"/>
            <p:cNvCxnSpPr/>
            <p:nvPr/>
          </p:nvCxnSpPr>
          <p:spPr>
            <a:xfrm>
              <a:off x="2677141" y="5710190"/>
              <a:ext cx="2408396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연결선 248"/>
            <p:cNvCxnSpPr/>
            <p:nvPr/>
          </p:nvCxnSpPr>
          <p:spPr>
            <a:xfrm flipH="1" flipV="1">
              <a:off x="5085537" y="5023308"/>
              <a:ext cx="1" cy="70667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연결선 249"/>
            <p:cNvCxnSpPr/>
            <p:nvPr/>
          </p:nvCxnSpPr>
          <p:spPr>
            <a:xfrm flipH="1" flipV="1">
              <a:off x="1648940" y="5029421"/>
              <a:ext cx="1" cy="70667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연결선 250"/>
            <p:cNvCxnSpPr/>
            <p:nvPr/>
          </p:nvCxnSpPr>
          <p:spPr>
            <a:xfrm>
              <a:off x="1648940" y="5723777"/>
              <a:ext cx="1482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타원 245"/>
            <p:cNvSpPr/>
            <p:nvPr/>
          </p:nvSpPr>
          <p:spPr>
            <a:xfrm>
              <a:off x="2482618" y="5646334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794966" y="4965093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457499" y="5212087"/>
              <a:ext cx="132760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D52DBD-80D7-4C90-B30A-7B9FDD7C2188}"/>
              </a:ext>
            </a:extLst>
          </p:cNvPr>
          <p:cNvGrpSpPr/>
          <p:nvPr/>
        </p:nvGrpSpPr>
        <p:grpSpPr>
          <a:xfrm>
            <a:off x="2149242" y="5493745"/>
            <a:ext cx="3436597" cy="1200329"/>
            <a:chOff x="7106464" y="1711583"/>
            <a:chExt cx="3500579" cy="1200329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F24E4DB-9583-486A-8FC1-68C3F8FFF67C}"/>
                </a:ext>
              </a:extLst>
            </p:cNvPr>
            <p:cNvGrpSpPr/>
            <p:nvPr/>
          </p:nvGrpSpPr>
          <p:grpSpPr>
            <a:xfrm>
              <a:off x="7106464" y="1759709"/>
              <a:ext cx="3500579" cy="726054"/>
              <a:chOff x="15814307" y="1227036"/>
              <a:chExt cx="3570973" cy="740655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D94EEAD-CBAC-4DBF-A5F4-3980E6DC6991}"/>
                  </a:ext>
                </a:extLst>
              </p:cNvPr>
              <p:cNvCxnSpPr/>
              <p:nvPr/>
            </p:nvCxnSpPr>
            <p:spPr>
              <a:xfrm>
                <a:off x="15814307" y="1239736"/>
                <a:ext cx="3570973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32D793A5-2932-4803-820B-B858EAF7E7CE}"/>
                  </a:ext>
                </a:extLst>
              </p:cNvPr>
              <p:cNvCxnSpPr/>
              <p:nvPr/>
            </p:nvCxnSpPr>
            <p:spPr>
              <a:xfrm>
                <a:off x="16882712" y="1940776"/>
                <a:ext cx="2502567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BAE7993F-D3BB-4F30-A23F-19FD4DB3A572}"/>
                  </a:ext>
                </a:extLst>
              </p:cNvPr>
              <p:cNvCxnSpPr/>
              <p:nvPr/>
            </p:nvCxnSpPr>
            <p:spPr>
              <a:xfrm flipH="1" flipV="1">
                <a:off x="19385279" y="1227036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B9C55AD-7B0A-4979-9393-F90CBEBE2086}"/>
                  </a:ext>
                </a:extLst>
              </p:cNvPr>
              <p:cNvCxnSpPr/>
              <p:nvPr/>
            </p:nvCxnSpPr>
            <p:spPr>
              <a:xfrm flipH="1" flipV="1">
                <a:off x="15814307" y="1233387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3EEC277F-2D3D-4DEE-9AA4-66F577B229DC}"/>
                  </a:ext>
                </a:extLst>
              </p:cNvPr>
              <p:cNvCxnSpPr/>
              <p:nvPr/>
            </p:nvCxnSpPr>
            <p:spPr>
              <a:xfrm>
                <a:off x="15814307" y="1954895"/>
                <a:ext cx="154005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2DCBBED-0EC8-4ACA-8041-1F14ED62AC42}"/>
                </a:ext>
              </a:extLst>
            </p:cNvPr>
            <p:cNvSpPr/>
            <p:nvPr/>
          </p:nvSpPr>
          <p:spPr>
            <a:xfrm>
              <a:off x="7955663" y="2394334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6ED3A0B-3602-488C-B611-983D5B191EA3}"/>
                </a:ext>
              </a:extLst>
            </p:cNvPr>
            <p:cNvSpPr/>
            <p:nvPr/>
          </p:nvSpPr>
          <p:spPr>
            <a:xfrm>
              <a:off x="7304230" y="1711583"/>
              <a:ext cx="736741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72083B-5455-44A8-9964-6C81BE30B8B1}"/>
                </a:ext>
              </a:extLst>
            </p:cNvPr>
            <p:cNvSpPr txBox="1"/>
            <p:nvPr/>
          </p:nvSpPr>
          <p:spPr>
            <a:xfrm>
              <a:off x="7949324" y="1952002"/>
              <a:ext cx="200546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모듈 상세 설계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C9A9070-3AAD-4862-B1CE-EE89E07A7D3E}"/>
              </a:ext>
            </a:extLst>
          </p:cNvPr>
          <p:cNvGrpSpPr/>
          <p:nvPr/>
        </p:nvGrpSpPr>
        <p:grpSpPr>
          <a:xfrm>
            <a:off x="6606161" y="874932"/>
            <a:ext cx="3436598" cy="1200329"/>
            <a:chOff x="1648941" y="1351838"/>
            <a:chExt cx="3436598" cy="120032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68896AD-FC07-4223-A541-6535A322586C}"/>
                </a:ext>
              </a:extLst>
            </p:cNvPr>
            <p:cNvSpPr/>
            <p:nvPr/>
          </p:nvSpPr>
          <p:spPr>
            <a:xfrm>
              <a:off x="1804592" y="1351838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4815901-8C73-46EF-8AE0-7337FF008DCF}"/>
                </a:ext>
              </a:extLst>
            </p:cNvPr>
            <p:cNvGrpSpPr/>
            <p:nvPr/>
          </p:nvGrpSpPr>
          <p:grpSpPr>
            <a:xfrm>
              <a:off x="1648941" y="1399084"/>
              <a:ext cx="3436598" cy="752708"/>
              <a:chOff x="1648940" y="1759709"/>
              <a:chExt cx="3500579" cy="766722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6A591014-7819-4662-A8D7-BB056AA10022}"/>
                  </a:ext>
                </a:extLst>
              </p:cNvPr>
              <p:cNvGrpSpPr/>
              <p:nvPr/>
            </p:nvGrpSpPr>
            <p:grpSpPr>
              <a:xfrm>
                <a:off x="1648940" y="1759709"/>
                <a:ext cx="3500579" cy="726054"/>
                <a:chOff x="15814307" y="1227036"/>
                <a:chExt cx="3570973" cy="740655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9AEADB31-D555-4236-8E28-6D5AEE11AC5F}"/>
                    </a:ext>
                  </a:extLst>
                </p:cNvPr>
                <p:cNvCxnSpPr/>
                <p:nvPr/>
              </p:nvCxnSpPr>
              <p:spPr>
                <a:xfrm>
                  <a:off x="15814307" y="1239736"/>
                  <a:ext cx="3570973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96FD547C-9100-48B8-8736-CFEE979F7764}"/>
                    </a:ext>
                  </a:extLst>
                </p:cNvPr>
                <p:cNvCxnSpPr/>
                <p:nvPr/>
              </p:nvCxnSpPr>
              <p:spPr>
                <a:xfrm>
                  <a:off x="16882712" y="1940776"/>
                  <a:ext cx="2502567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208EF09D-612A-4451-B7C5-3E4E2DB91362}"/>
                    </a:ext>
                  </a:extLst>
                </p:cNvPr>
                <p:cNvCxnSpPr/>
                <p:nvPr/>
              </p:nvCxnSpPr>
              <p:spPr>
                <a:xfrm flipH="1" flipV="1">
                  <a:off x="19385279" y="1227036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43E6CF8B-D718-42ED-8263-FC1805685FD5}"/>
                    </a:ext>
                  </a:extLst>
                </p:cNvPr>
                <p:cNvCxnSpPr/>
                <p:nvPr/>
              </p:nvCxnSpPr>
              <p:spPr>
                <a:xfrm flipH="1" flipV="1">
                  <a:off x="15814307" y="1233387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758BFF03-4C22-4893-AE02-6FDC85F889B1}"/>
                    </a:ext>
                  </a:extLst>
                </p:cNvPr>
                <p:cNvCxnSpPr/>
                <p:nvPr/>
              </p:nvCxnSpPr>
              <p:spPr>
                <a:xfrm>
                  <a:off x="15814307" y="1954895"/>
                  <a:ext cx="154005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DED502DB-3CC1-4002-80AF-0606DD1BDEBF}"/>
                  </a:ext>
                </a:extLst>
              </p:cNvPr>
              <p:cNvSpPr/>
              <p:nvPr/>
            </p:nvSpPr>
            <p:spPr>
              <a:xfrm>
                <a:off x="2498139" y="2394334"/>
                <a:ext cx="132098" cy="1320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6DBDD0D-33C4-455D-8B0F-C4501D1969ED}"/>
                  </a:ext>
                </a:extLst>
              </p:cNvPr>
              <p:cNvSpPr txBox="1"/>
              <p:nvPr/>
            </p:nvSpPr>
            <p:spPr>
              <a:xfrm>
                <a:off x="2472551" y="1952002"/>
                <a:ext cx="2005463" cy="34485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환경 및 개발방법</a:t>
                </a:r>
              </a:p>
            </p:txBody>
          </p:sp>
        </p:grp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C6183C7-714C-4E99-B2B6-8B3E3B065386}"/>
              </a:ext>
            </a:extLst>
          </p:cNvPr>
          <p:cNvGrpSpPr/>
          <p:nvPr/>
        </p:nvGrpSpPr>
        <p:grpSpPr>
          <a:xfrm>
            <a:off x="6606161" y="2029635"/>
            <a:ext cx="3436598" cy="1200329"/>
            <a:chOff x="1648942" y="2555776"/>
            <a:chExt cx="3436598" cy="1200329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9121C18-ADE8-4BCB-AFDD-09D64E030040}"/>
                </a:ext>
              </a:extLst>
            </p:cNvPr>
            <p:cNvSpPr/>
            <p:nvPr/>
          </p:nvSpPr>
          <p:spPr>
            <a:xfrm>
              <a:off x="1843093" y="2555776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1D32FF49-370F-4269-A72E-05EFA954546B}"/>
                </a:ext>
              </a:extLst>
            </p:cNvPr>
            <p:cNvGrpSpPr/>
            <p:nvPr/>
          </p:nvGrpSpPr>
          <p:grpSpPr>
            <a:xfrm>
              <a:off x="1648942" y="2603022"/>
              <a:ext cx="3436598" cy="712784"/>
              <a:chOff x="15814307" y="1227036"/>
              <a:chExt cx="3570973" cy="740655"/>
            </a:xfrm>
          </p:grpSpPr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CD21F286-DAD4-486D-91AE-F4DE868EA70F}"/>
                  </a:ext>
                </a:extLst>
              </p:cNvPr>
              <p:cNvCxnSpPr/>
              <p:nvPr/>
            </p:nvCxnSpPr>
            <p:spPr>
              <a:xfrm>
                <a:off x="15814307" y="1239736"/>
                <a:ext cx="3570973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12196F1F-EF0F-44F7-A4F3-E96A4905CD44}"/>
                  </a:ext>
                </a:extLst>
              </p:cNvPr>
              <p:cNvCxnSpPr/>
              <p:nvPr/>
            </p:nvCxnSpPr>
            <p:spPr>
              <a:xfrm>
                <a:off x="16882712" y="1940776"/>
                <a:ext cx="2502567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6ECF7CF6-73EC-46F0-BA9C-902F128133BF}"/>
                  </a:ext>
                </a:extLst>
              </p:cNvPr>
              <p:cNvCxnSpPr/>
              <p:nvPr/>
            </p:nvCxnSpPr>
            <p:spPr>
              <a:xfrm flipH="1" flipV="1">
                <a:off x="19385279" y="1227036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465BC8A8-C3F1-487D-A57F-68152CD4307F}"/>
                  </a:ext>
                </a:extLst>
              </p:cNvPr>
              <p:cNvCxnSpPr/>
              <p:nvPr/>
            </p:nvCxnSpPr>
            <p:spPr>
              <a:xfrm flipH="1" flipV="1">
                <a:off x="15814307" y="1233387"/>
                <a:ext cx="1" cy="734304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564A0A2-7C60-4517-918C-38119AA076EC}"/>
                  </a:ext>
                </a:extLst>
              </p:cNvPr>
              <p:cNvCxnSpPr/>
              <p:nvPr/>
            </p:nvCxnSpPr>
            <p:spPr>
              <a:xfrm>
                <a:off x="15814307" y="1954895"/>
                <a:ext cx="154005" cy="0"/>
              </a:xfrm>
              <a:prstGeom prst="line">
                <a:avLst/>
              </a:prstGeom>
              <a:ln w="38100">
                <a:solidFill>
                  <a:srgbClr val="E0D6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C01F1AC-2943-4A98-8177-BD4681516DF9}"/>
                </a:ext>
              </a:extLst>
            </p:cNvPr>
            <p:cNvSpPr/>
            <p:nvPr/>
          </p:nvSpPr>
          <p:spPr>
            <a:xfrm>
              <a:off x="2482620" y="3226048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09EF7F1-FDEB-46C3-94EE-8BB17D0837C1}"/>
                </a:ext>
              </a:extLst>
            </p:cNvPr>
            <p:cNvSpPr txBox="1"/>
            <p:nvPr/>
          </p:nvSpPr>
          <p:spPr>
            <a:xfrm>
              <a:off x="2457498" y="2791801"/>
              <a:ext cx="137409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ADDDD70D-987D-4581-8588-FDE88F14AF2F}"/>
              </a:ext>
            </a:extLst>
          </p:cNvPr>
          <p:cNvGrpSpPr/>
          <p:nvPr/>
        </p:nvGrpSpPr>
        <p:grpSpPr>
          <a:xfrm>
            <a:off x="6606161" y="3184338"/>
            <a:ext cx="3436599" cy="1200329"/>
            <a:chOff x="1648941" y="3763283"/>
            <a:chExt cx="3436599" cy="1200329"/>
          </a:xfrm>
        </p:grpSpPr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9EA5152B-A93F-4EEC-8E9E-B9A3A354F308}"/>
                </a:ext>
              </a:extLst>
            </p:cNvPr>
            <p:cNvCxnSpPr/>
            <p:nvPr/>
          </p:nvCxnSpPr>
          <p:spPr>
            <a:xfrm>
              <a:off x="1648941" y="3800682"/>
              <a:ext cx="343659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019E4ABE-7ED3-4169-B018-CDA1863A0008}"/>
                </a:ext>
              </a:extLst>
            </p:cNvPr>
            <p:cNvCxnSpPr/>
            <p:nvPr/>
          </p:nvCxnSpPr>
          <p:spPr>
            <a:xfrm>
              <a:off x="2677143" y="4497412"/>
              <a:ext cx="2408396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C9BCAC2A-75DC-47D2-BBAB-4D0B73EA9C1D}"/>
                </a:ext>
              </a:extLst>
            </p:cNvPr>
            <p:cNvCxnSpPr/>
            <p:nvPr/>
          </p:nvCxnSpPr>
          <p:spPr>
            <a:xfrm flipH="1" flipV="1">
              <a:off x="5085539" y="3810529"/>
              <a:ext cx="1" cy="706672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98EF0F2B-1BB7-444B-9CF0-936696AFF6A4}"/>
                </a:ext>
              </a:extLst>
            </p:cNvPr>
            <p:cNvCxnSpPr/>
            <p:nvPr/>
          </p:nvCxnSpPr>
          <p:spPr>
            <a:xfrm flipH="1" flipV="1">
              <a:off x="1648942" y="3816642"/>
              <a:ext cx="1" cy="706672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6CA25241-E70C-4058-8DEE-9E3EA7897B5A}"/>
                </a:ext>
              </a:extLst>
            </p:cNvPr>
            <p:cNvCxnSpPr/>
            <p:nvPr/>
          </p:nvCxnSpPr>
          <p:spPr>
            <a:xfrm>
              <a:off x="1648942" y="4510999"/>
              <a:ext cx="1482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6947C0B-CC2D-4594-ACCB-4CF3DF9504FB}"/>
                </a:ext>
              </a:extLst>
            </p:cNvPr>
            <p:cNvSpPr/>
            <p:nvPr/>
          </p:nvSpPr>
          <p:spPr>
            <a:xfrm>
              <a:off x="2482620" y="4433555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EB99D06-6E5B-45B4-B6A2-CD0E53ED9613}"/>
                </a:ext>
              </a:extLst>
            </p:cNvPr>
            <p:cNvSpPr/>
            <p:nvPr/>
          </p:nvSpPr>
          <p:spPr>
            <a:xfrm>
              <a:off x="1804593" y="3763283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1E1EE74-4848-496C-8C94-79FF0FA7226C}"/>
                </a:ext>
              </a:extLst>
            </p:cNvPr>
            <p:cNvSpPr txBox="1"/>
            <p:nvPr/>
          </p:nvSpPr>
          <p:spPr>
            <a:xfrm>
              <a:off x="2457499" y="3999308"/>
              <a:ext cx="91563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업무분담</a:t>
              </a: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0E09972-1A78-4C3B-99F0-D4BE86C0DE61}"/>
              </a:ext>
            </a:extLst>
          </p:cNvPr>
          <p:cNvGrpSpPr/>
          <p:nvPr/>
        </p:nvGrpSpPr>
        <p:grpSpPr>
          <a:xfrm>
            <a:off x="6606161" y="4339042"/>
            <a:ext cx="3436598" cy="1200329"/>
            <a:chOff x="1648940" y="4976062"/>
            <a:chExt cx="3436598" cy="1200329"/>
          </a:xfrm>
        </p:grpSpPr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18D796D-5926-4B8A-BD13-8F2C37273AC3}"/>
                </a:ext>
              </a:extLst>
            </p:cNvPr>
            <p:cNvCxnSpPr>
              <a:cxnSpLocks/>
            </p:cNvCxnSpPr>
            <p:nvPr/>
          </p:nvCxnSpPr>
          <p:spPr>
            <a:xfrm>
              <a:off x="1648940" y="5013365"/>
              <a:ext cx="343659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48A3BD19-F19A-413C-A4CB-35C2A2596747}"/>
                </a:ext>
              </a:extLst>
            </p:cNvPr>
            <p:cNvCxnSpPr/>
            <p:nvPr/>
          </p:nvCxnSpPr>
          <p:spPr>
            <a:xfrm>
              <a:off x="2677141" y="5710190"/>
              <a:ext cx="2408396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0B8BC30C-FEA8-4476-BA66-8B445803B0BD}"/>
                </a:ext>
              </a:extLst>
            </p:cNvPr>
            <p:cNvCxnSpPr/>
            <p:nvPr/>
          </p:nvCxnSpPr>
          <p:spPr>
            <a:xfrm flipH="1" flipV="1">
              <a:off x="5085537" y="5023308"/>
              <a:ext cx="1" cy="70667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1FC04572-2765-4704-B0BE-654AFF6387E1}"/>
                </a:ext>
              </a:extLst>
            </p:cNvPr>
            <p:cNvCxnSpPr/>
            <p:nvPr/>
          </p:nvCxnSpPr>
          <p:spPr>
            <a:xfrm flipH="1" flipV="1">
              <a:off x="1648940" y="5029421"/>
              <a:ext cx="1" cy="70667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57348CAF-03B1-4CA5-8D57-6C02BFA60FB5}"/>
                </a:ext>
              </a:extLst>
            </p:cNvPr>
            <p:cNvCxnSpPr/>
            <p:nvPr/>
          </p:nvCxnSpPr>
          <p:spPr>
            <a:xfrm>
              <a:off x="1648940" y="5723777"/>
              <a:ext cx="1482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F64F89C3-4199-4B33-9B2A-D71AA2AF26C4}"/>
                </a:ext>
              </a:extLst>
            </p:cNvPr>
            <p:cNvSpPr/>
            <p:nvPr/>
          </p:nvSpPr>
          <p:spPr>
            <a:xfrm>
              <a:off x="2482618" y="5646334"/>
              <a:ext cx="129684" cy="12968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B8974A26-2809-4F3A-B153-7CC6C361D694}"/>
                </a:ext>
              </a:extLst>
            </p:cNvPr>
            <p:cNvSpPr/>
            <p:nvPr/>
          </p:nvSpPr>
          <p:spPr>
            <a:xfrm>
              <a:off x="1814216" y="4976062"/>
              <a:ext cx="723275" cy="120032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72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</a:t>
              </a:r>
              <a:endParaRPr lang="ko-KR" altLang="en-US" sz="72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DA99592-B2D3-46C2-B339-BB9688128679}"/>
                </a:ext>
              </a:extLst>
            </p:cNvPr>
            <p:cNvSpPr txBox="1"/>
            <p:nvPr/>
          </p:nvSpPr>
          <p:spPr>
            <a:xfrm>
              <a:off x="2457499" y="5212087"/>
              <a:ext cx="1786066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졸업 연구 수행 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1A55D8-CB2B-4F3D-A184-4A595B57AA56}"/>
              </a:ext>
            </a:extLst>
          </p:cNvPr>
          <p:cNvGrpSpPr/>
          <p:nvPr/>
        </p:nvGrpSpPr>
        <p:grpSpPr>
          <a:xfrm>
            <a:off x="6536236" y="5541871"/>
            <a:ext cx="3506522" cy="1124291"/>
            <a:chOff x="5410428" y="5541871"/>
            <a:chExt cx="3570505" cy="1124291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A96947E6-1F2B-4873-B236-9C30318EB315}"/>
                </a:ext>
              </a:extLst>
            </p:cNvPr>
            <p:cNvGrpSpPr/>
            <p:nvPr/>
          </p:nvGrpSpPr>
          <p:grpSpPr>
            <a:xfrm>
              <a:off x="5480354" y="5541871"/>
              <a:ext cx="3500579" cy="766722"/>
              <a:chOff x="7106464" y="1759709"/>
              <a:chExt cx="3500579" cy="766722"/>
            </a:xfrm>
          </p:grpSpPr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660AB9DD-3B0E-44CF-8AC3-46C9E40BFB29}"/>
                  </a:ext>
                </a:extLst>
              </p:cNvPr>
              <p:cNvGrpSpPr/>
              <p:nvPr/>
            </p:nvGrpSpPr>
            <p:grpSpPr>
              <a:xfrm>
                <a:off x="7106464" y="1759709"/>
                <a:ext cx="3500579" cy="726054"/>
                <a:chOff x="15814307" y="1227036"/>
                <a:chExt cx="3570973" cy="740655"/>
              </a:xfrm>
            </p:grpSpPr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0744904C-8D89-4A52-8903-53EFD9C6EF60}"/>
                    </a:ext>
                  </a:extLst>
                </p:cNvPr>
                <p:cNvCxnSpPr/>
                <p:nvPr/>
              </p:nvCxnSpPr>
              <p:spPr>
                <a:xfrm>
                  <a:off x="15814307" y="1239736"/>
                  <a:ext cx="3570973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C6DD9451-A16F-4C0D-85AA-C01D5423DBFF}"/>
                    </a:ext>
                  </a:extLst>
                </p:cNvPr>
                <p:cNvCxnSpPr/>
                <p:nvPr/>
              </p:nvCxnSpPr>
              <p:spPr>
                <a:xfrm>
                  <a:off x="16882712" y="1940776"/>
                  <a:ext cx="2502567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7A7BEF16-C537-4012-B265-17D3616EFE05}"/>
                    </a:ext>
                  </a:extLst>
                </p:cNvPr>
                <p:cNvCxnSpPr/>
                <p:nvPr/>
              </p:nvCxnSpPr>
              <p:spPr>
                <a:xfrm flipH="1" flipV="1">
                  <a:off x="19385279" y="1227036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818E1BC7-D072-468A-B3B5-6BCE24E521D2}"/>
                    </a:ext>
                  </a:extLst>
                </p:cNvPr>
                <p:cNvCxnSpPr/>
                <p:nvPr/>
              </p:nvCxnSpPr>
              <p:spPr>
                <a:xfrm flipH="1" flipV="1">
                  <a:off x="15814307" y="1233387"/>
                  <a:ext cx="1" cy="734304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7F3F5BEA-326B-4280-B9AF-C826947E841E}"/>
                    </a:ext>
                  </a:extLst>
                </p:cNvPr>
                <p:cNvCxnSpPr/>
                <p:nvPr/>
              </p:nvCxnSpPr>
              <p:spPr>
                <a:xfrm>
                  <a:off x="15814307" y="1954895"/>
                  <a:ext cx="154005" cy="0"/>
                </a:xfrm>
                <a:prstGeom prst="line">
                  <a:avLst/>
                </a:prstGeom>
                <a:ln w="38100">
                  <a:solidFill>
                    <a:srgbClr val="E0D6D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857AC6F4-1FAC-49CE-9C89-3F0763DD2887}"/>
                  </a:ext>
                </a:extLst>
              </p:cNvPr>
              <p:cNvSpPr/>
              <p:nvPr/>
            </p:nvSpPr>
            <p:spPr>
              <a:xfrm>
                <a:off x="7955663" y="2394334"/>
                <a:ext cx="132098" cy="1320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82C2CAD-8B77-4C80-AFB5-6746F8965372}"/>
                  </a:ext>
                </a:extLst>
              </p:cNvPr>
              <p:cNvSpPr txBox="1"/>
              <p:nvPr/>
            </p:nvSpPr>
            <p:spPr>
              <a:xfrm>
                <a:off x="7949324" y="1952002"/>
                <a:ext cx="1957397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필요기술 및 참고문헌</a:t>
                </a:r>
              </a:p>
            </p:txBody>
          </p:sp>
        </p:grp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E899F33A-87BF-4050-8A86-BED656D80181}"/>
                </a:ext>
              </a:extLst>
            </p:cNvPr>
            <p:cNvSpPr/>
            <p:nvPr/>
          </p:nvSpPr>
          <p:spPr>
            <a:xfrm>
              <a:off x="5410428" y="5558166"/>
              <a:ext cx="690770" cy="110799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66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66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5FB82E-4594-4B4D-A32D-275122AB8D88}"/>
                </a:ext>
              </a:extLst>
            </p:cNvPr>
            <p:cNvSpPr/>
            <p:nvPr/>
          </p:nvSpPr>
          <p:spPr>
            <a:xfrm>
              <a:off x="5765325" y="5552029"/>
              <a:ext cx="690770" cy="110799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altLang="ko-KR" sz="6600" b="1" dirty="0">
                  <a:solidFill>
                    <a:srgbClr val="A1A1A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endParaRPr lang="ko-KR" altLang="en-US" sz="6600" b="1" dirty="0">
                <a:solidFill>
                  <a:srgbClr val="A1A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398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6" y="463371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3A2D0F6-16D2-41DD-B044-CFE8D6D4629D}"/>
              </a:ext>
            </a:extLst>
          </p:cNvPr>
          <p:cNvSpPr txBox="1"/>
          <p:nvPr/>
        </p:nvSpPr>
        <p:spPr>
          <a:xfrm>
            <a:off x="550272" y="1135614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터치 흐름도</a:t>
            </a:r>
            <a:r>
              <a:rPr lang="en-US" altLang="ko-KR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sz="20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EBDDAB0-1F68-4245-9733-12CC9FD4B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57"/>
          <a:stretch/>
        </p:blipFill>
        <p:spPr>
          <a:xfrm>
            <a:off x="1518903" y="1506477"/>
            <a:ext cx="5464751" cy="473077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CAE0F9F-2B0A-4A82-A19B-5862AFF6272B}"/>
              </a:ext>
            </a:extLst>
          </p:cNvPr>
          <p:cNvSpPr txBox="1"/>
          <p:nvPr/>
        </p:nvSpPr>
        <p:spPr>
          <a:xfrm>
            <a:off x="5505039" y="5322251"/>
            <a:ext cx="3671245" cy="58477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longTouchCheck</a:t>
            </a:r>
            <a:r>
              <a:rPr lang="en-US" altLang="ko-KR" sz="16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 </a:t>
            </a:r>
            <a:r>
              <a:rPr lang="ko-KR" altLang="en-US" sz="16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롱 터치 판정</a:t>
            </a:r>
            <a:endParaRPr lang="en-US" altLang="ko-KR" sz="1600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err="1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touchCount</a:t>
            </a:r>
            <a:r>
              <a:rPr lang="en-US" altLang="ko-KR" sz="16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- 4</a:t>
            </a:r>
            <a:r>
              <a:rPr lang="ko-KR" altLang="en-US" sz="1600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이상이면 더블 탭</a:t>
            </a:r>
            <a:endParaRPr lang="en-US" altLang="ko-KR" sz="1600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3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6" y="463371"/>
            <a:ext cx="32560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9BEC5360-8457-4D5A-AF92-399714AEE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03622"/>
              </p:ext>
            </p:extLst>
          </p:nvPr>
        </p:nvGraphicFramePr>
        <p:xfrm>
          <a:off x="550272" y="1728609"/>
          <a:ext cx="9910774" cy="37853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54029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4261607">
                  <a:extLst>
                    <a:ext uri="{9D8B030D-6E8A-4147-A177-3AD203B41FA5}">
                      <a16:colId xmlns:a16="http://schemas.microsoft.com/office/drawing/2014/main" val="2845982615"/>
                    </a:ext>
                  </a:extLst>
                </a:gridCol>
                <a:gridCol w="4295138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8203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Custom</a:t>
                      </a:r>
                    </a:p>
                    <a:p>
                      <a:pPr algn="ctr"/>
                      <a:r>
                        <a:rPr lang="en-US" altLang="ko-KR" sz="1400" b="0" dirty="0" err="1"/>
                        <a:t>TouchConnect</a:t>
                      </a:r>
                      <a:endParaRPr lang="en-US" altLang="ko-KR" sz="1400" b="0" dirty="0"/>
                    </a:p>
                    <a:p>
                      <a:pPr algn="ctr"/>
                      <a:r>
                        <a:rPr lang="en-US" altLang="ko-KR" sz="1400" b="0" dirty="0"/>
                        <a:t>Listener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touchEvent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기존의 </a:t>
                      </a:r>
                      <a:r>
                        <a:rPr lang="en-US" altLang="ko-KR" sz="1400" b="0" dirty="0" err="1"/>
                        <a:t>touchEvent</a:t>
                      </a:r>
                      <a:r>
                        <a:rPr lang="ko-KR" altLang="en-US" sz="1400" b="0" dirty="0"/>
                        <a:t>를 </a:t>
                      </a:r>
                      <a:r>
                        <a:rPr lang="ko-KR" altLang="en-US" sz="1400" b="0" dirty="0" err="1"/>
                        <a:t>커스텀하기</a:t>
                      </a:r>
                      <a:r>
                        <a:rPr lang="ko-KR" altLang="en-US" sz="1400" b="0" dirty="0"/>
                        <a:t> 위한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48354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b="0" dirty="0"/>
                        <a:t>Custom</a:t>
                      </a:r>
                    </a:p>
                    <a:p>
                      <a:pPr algn="ctr"/>
                      <a:r>
                        <a:rPr lang="en-US" altLang="ko-KR" sz="1400" b="0" dirty="0" err="1"/>
                        <a:t>TouchEvent</a:t>
                      </a:r>
                      <a:endParaRPr lang="en-US" altLang="ko-KR" sz="1400" b="0" dirty="0"/>
                    </a:p>
                    <a:p>
                      <a:pPr algn="ctr"/>
                      <a:r>
                        <a:rPr lang="en-US" altLang="ko-KR" sz="1400" b="0" dirty="0"/>
                        <a:t>Listener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onOneFingerFunction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FingerFunctionType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fft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FingerFunctionType</a:t>
                      </a:r>
                      <a:r>
                        <a:rPr lang="ko-KR" altLang="en-US" sz="1400" b="0" dirty="0"/>
                        <a:t>을 인자로 받아 </a:t>
                      </a:r>
                      <a:endParaRPr lang="en-US" altLang="ko-KR" sz="1400" b="0" dirty="0"/>
                    </a:p>
                    <a:p>
                      <a:pPr algn="l" latinLnBrk="1"/>
                      <a:r>
                        <a:rPr lang="ko-KR" altLang="en-US" sz="1400" b="0" dirty="0"/>
                        <a:t>그에 맞는 기능을 수행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51936"/>
                  </a:ext>
                </a:extLst>
              </a:tr>
              <a:tr h="48354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onTwoFingerFunction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FingerFunctionType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fft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4117"/>
                  </a:ext>
                </a:extLst>
              </a:tr>
              <a:tr h="4835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Finger</a:t>
                      </a:r>
                    </a:p>
                    <a:p>
                      <a:pPr algn="ctr" latinLnBrk="1"/>
                      <a:r>
                        <a:rPr lang="en-US" altLang="ko-KR" sz="1400" b="0" dirty="0"/>
                        <a:t>Location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setDownLocation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MotionEvent</a:t>
                      </a:r>
                      <a:r>
                        <a:rPr lang="en-US" altLang="ko-KR" sz="1400" b="0" dirty="0"/>
                        <a:t> event, int fc)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MotionEvent</a:t>
                      </a:r>
                      <a:r>
                        <a:rPr lang="ko-KR" altLang="en-US" sz="1400" b="0" dirty="0"/>
                        <a:t>를 받아와 손가락 수에 해당하는 </a:t>
                      </a:r>
                      <a:r>
                        <a:rPr lang="en-US" altLang="ko-KR" sz="1400" b="0" dirty="0"/>
                        <a:t>up/down </a:t>
                      </a:r>
                      <a:r>
                        <a:rPr lang="ko-KR" altLang="en-US" sz="1400" b="0" dirty="0"/>
                        <a:t>좌표를 저장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586770"/>
                  </a:ext>
                </a:extLst>
              </a:tr>
              <a:tr h="4835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setUpLocation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en-US" altLang="ko-KR" sz="1400" b="0" dirty="0" err="1"/>
                        <a:t>MotionEvent</a:t>
                      </a:r>
                      <a:r>
                        <a:rPr lang="en-US" altLang="ko-KR" sz="1400" b="0" dirty="0"/>
                        <a:t> event, int fc)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25500"/>
                  </a:ext>
                </a:extLst>
              </a:tr>
              <a:tr h="51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FingerFunction</a:t>
                      </a:r>
                      <a:endParaRPr lang="en-US" altLang="ko-KR" sz="12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Process</a:t>
                      </a:r>
                      <a:endParaRPr lang="ko-KR" altLang="en-US" sz="12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FingerFunctionType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getFingerFunctionType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FingerLocation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fl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FingerLocation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좌표를 받아서 각 좌표의 차이를 </a:t>
                      </a:r>
                      <a:endParaRPr lang="en-US" altLang="ko-KR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이용해 상하좌우 드래그를 판정</a:t>
                      </a: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72797"/>
                  </a:ext>
                </a:extLst>
              </a:tr>
              <a:tr h="512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FingerFunction</a:t>
                      </a:r>
                      <a:endParaRPr lang="en-US" altLang="ko-KR" sz="12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getNumber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()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정의된 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을 반환한다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50992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1953D985-BC8A-41B5-88C2-D29E9C295F58}"/>
              </a:ext>
            </a:extLst>
          </p:cNvPr>
          <p:cNvSpPr txBox="1"/>
          <p:nvPr/>
        </p:nvSpPr>
        <p:spPr>
          <a:xfrm>
            <a:off x="547115" y="1173647"/>
            <a:ext cx="16017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터치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22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6" y="463371"/>
            <a:ext cx="32560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208261F-EC14-4F11-ADFA-795EE018E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70405"/>
              </p:ext>
            </p:extLst>
          </p:nvPr>
        </p:nvGraphicFramePr>
        <p:xfrm>
          <a:off x="550272" y="1745433"/>
          <a:ext cx="9910773" cy="26109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322023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4588750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touchEvent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터치 이벤트 처리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oneFingerDown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event, int fc)</a:t>
                      </a:r>
                      <a:endParaRPr lang="ko-KR" altLang="en-US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한 손가락의 이벤트를 처리하는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51936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oneFiingerUp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event, int fc)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04117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twoFingerDown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event, int fc)</a:t>
                      </a:r>
                      <a:endParaRPr lang="ko-KR" altLang="en-US" sz="16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두 손가락의 이벤트를 처리하는 함수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void </a:t>
                      </a:r>
                      <a:r>
                        <a:rPr lang="en-US" altLang="ko-KR" sz="1600" b="0" dirty="0" err="1"/>
                        <a:t>twoFingerUp</a:t>
                      </a:r>
                      <a:r>
                        <a:rPr lang="en-US" altLang="ko-KR" sz="1600" b="0" dirty="0"/>
                        <a:t>(</a:t>
                      </a:r>
                      <a:r>
                        <a:rPr lang="en-US" altLang="ko-KR" sz="1600" b="0" dirty="0" err="1"/>
                        <a:t>MotionEvent</a:t>
                      </a:r>
                      <a:r>
                        <a:rPr lang="en-US" altLang="ko-KR" sz="1600" b="0" dirty="0"/>
                        <a:t> event, int fc)</a:t>
                      </a:r>
                      <a:endParaRPr lang="ko-KR" altLang="en-US" sz="1600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86770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synchronized void </a:t>
                      </a:r>
                      <a:r>
                        <a:rPr lang="en-US" altLang="ko-KR" sz="1600" b="0" dirty="0" err="1"/>
                        <a:t>doubleTabCheckThreadStart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더블 탭 이벤트 판정 쓰레드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625500"/>
                  </a:ext>
                </a:extLst>
              </a:tr>
              <a:tr h="3729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synchronized void </a:t>
                      </a:r>
                      <a:r>
                        <a:rPr lang="en-US" altLang="ko-KR" sz="1600" b="0" dirty="0" err="1"/>
                        <a:t>longTouchThreadStart</a:t>
                      </a:r>
                      <a:r>
                        <a:rPr lang="en-US" altLang="ko-KR" sz="1600" b="0" dirty="0"/>
                        <a:t>()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롱 터치 이벤트 판정 쓰레드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FBB906B-2662-4CBA-80C7-811DF8293914}"/>
              </a:ext>
            </a:extLst>
          </p:cNvPr>
          <p:cNvSpPr txBox="1"/>
          <p:nvPr/>
        </p:nvSpPr>
        <p:spPr>
          <a:xfrm>
            <a:off x="547115" y="1173647"/>
            <a:ext cx="16017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터치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lang="ko-KR" altLang="en-US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45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5" y="463371"/>
            <a:ext cx="325602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(5)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21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208261F-EC14-4F11-ADFA-795EE018E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42926"/>
              </p:ext>
            </p:extLst>
          </p:nvPr>
        </p:nvGraphicFramePr>
        <p:xfrm>
          <a:off x="550272" y="1702260"/>
          <a:ext cx="9910774" cy="252829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28862">
                  <a:extLst>
                    <a:ext uri="{9D8B030D-6E8A-4147-A177-3AD203B41FA5}">
                      <a16:colId xmlns:a16="http://schemas.microsoft.com/office/drawing/2014/main" val="2416770324"/>
                    </a:ext>
                  </a:extLst>
                </a:gridCol>
                <a:gridCol w="3993162">
                  <a:extLst>
                    <a:ext uri="{9D8B030D-6E8A-4147-A177-3AD203B41FA5}">
                      <a16:colId xmlns:a16="http://schemas.microsoft.com/office/drawing/2014/main" val="3913480788"/>
                    </a:ext>
                  </a:extLst>
                </a:gridCol>
                <a:gridCol w="4588750">
                  <a:extLst>
                    <a:ext uri="{9D8B030D-6E8A-4147-A177-3AD203B41FA5}">
                      <a16:colId xmlns:a16="http://schemas.microsoft.com/office/drawing/2014/main" val="2725812830"/>
                    </a:ext>
                  </a:extLst>
                </a:gridCol>
              </a:tblGrid>
              <a:tr h="37299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400" b="0" dirty="0" err="1"/>
                        <a:t>MenuTree</a:t>
                      </a:r>
                      <a:endParaRPr lang="en-US" altLang="ko-KR" sz="1400" b="0" dirty="0"/>
                    </a:p>
                    <a:p>
                      <a:pPr algn="ctr"/>
                      <a:r>
                        <a:rPr lang="en-US" altLang="ko-KR" sz="1400" b="0" dirty="0"/>
                        <a:t>Manager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setMenuImageTree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각 메뉴를 트리에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286723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Menu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 err="1"/>
                        <a:t>getMenuName</a:t>
                      </a:r>
                      <a:r>
                        <a:rPr lang="en-US" altLang="ko-KR" sz="1400" b="0" dirty="0"/>
                        <a:t>(Deque&lt;Integer&gt; deque)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해당 메뉴이름을 가져오는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851936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TreeNode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getMenuTreeNode</a:t>
                      </a:r>
                      <a:r>
                        <a:rPr lang="en-US" altLang="ko-KR" sz="1400" b="0" dirty="0"/>
                        <a:t>(Deque&lt;Integer&gt; deque)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Deque </a:t>
                      </a:r>
                      <a:r>
                        <a:rPr lang="ko-KR" altLang="en-US" sz="1400" b="0" dirty="0"/>
                        <a:t>안에 있는 </a:t>
                      </a:r>
                      <a:r>
                        <a:rPr lang="en-US" altLang="ko-KR" sz="1400" b="0" dirty="0"/>
                        <a:t>Index</a:t>
                      </a:r>
                      <a:r>
                        <a:rPr lang="ko-KR" altLang="en-US" sz="1400" b="0" dirty="0"/>
                        <a:t>정보를 이용하여 </a:t>
                      </a:r>
                      <a:r>
                        <a:rPr lang="en-US" altLang="ko-KR" sz="1400" b="0" dirty="0"/>
                        <a:t>Root</a:t>
                      </a:r>
                      <a:r>
                        <a:rPr lang="ko-KR" altLang="en-US" sz="1400" b="0" dirty="0"/>
                        <a:t>노드부터 탐색 후 해당 노드를 반환하는 함수</a:t>
                      </a: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67080"/>
                  </a:ext>
                </a:extLst>
              </a:tr>
              <a:tr h="3729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MediaPlayer</a:t>
                      </a:r>
                      <a:endParaRPr lang="en-US" altLang="ko-KR" sz="1400" b="0" dirty="0"/>
                    </a:p>
                    <a:p>
                      <a:pPr algn="ctr" latinLnBrk="1"/>
                      <a:r>
                        <a:rPr lang="en-US" altLang="ko-KR" sz="1400" b="0" dirty="0"/>
                        <a:t>Singleton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start(Queue&lt;Integer&gt; </a:t>
                      </a:r>
                      <a:r>
                        <a:rPr lang="en-US" altLang="ko-KR" sz="1400" b="0" dirty="0" err="1"/>
                        <a:t>IdQue</a:t>
                      </a:r>
                      <a:r>
                        <a:rPr lang="en-US" altLang="ko-KR" sz="1400" b="0" dirty="0"/>
                        <a:t>, String </a:t>
                      </a:r>
                      <a:r>
                        <a:rPr lang="en-US" altLang="ko-KR" sz="1400" b="0" dirty="0" err="1"/>
                        <a:t>ttsText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음성 </a:t>
                      </a:r>
                      <a:r>
                        <a:rPr lang="en-US" altLang="ko-KR" sz="1400" b="0" dirty="0"/>
                        <a:t>API</a:t>
                      </a:r>
                      <a:r>
                        <a:rPr lang="ko-KR" altLang="en-US" sz="1400" b="0" dirty="0"/>
                        <a:t>를 통해 </a:t>
                      </a:r>
                      <a:r>
                        <a:rPr lang="en-US" altLang="ko-KR" sz="1400" b="0" dirty="0" err="1"/>
                        <a:t>tts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ko-KR" altLang="en-US" sz="1400" b="0" dirty="0"/>
                        <a:t>출력을 위한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625500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focusSoundStart</a:t>
                      </a:r>
                      <a:r>
                        <a:rPr lang="en-US" altLang="ko-KR" sz="1400" b="0" dirty="0"/>
                        <a:t>()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포커스가 잡힌 음성을 출력하는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169285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boolean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checkMediaShield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현재 음성이 멈추지 않게 하기 위한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49521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7C455B32-42E0-4A20-ABB6-026C4C8E92FB}"/>
              </a:ext>
            </a:extLst>
          </p:cNvPr>
          <p:cNvSpPr txBox="1"/>
          <p:nvPr/>
        </p:nvSpPr>
        <p:spPr>
          <a:xfrm>
            <a:off x="547115" y="1173647"/>
            <a:ext cx="131318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음성</a:t>
            </a:r>
          </a:p>
        </p:txBody>
      </p:sp>
    </p:spTree>
    <p:extLst>
      <p:ext uri="{BB962C8B-B14F-4D97-AF65-F5344CB8AC3E}">
        <p14:creationId xmlns:p14="http://schemas.microsoft.com/office/powerpoint/2010/main" val="4145506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696236" y="463371"/>
            <a:ext cx="32560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(6)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D33EA6-9BCD-40AC-A3AB-01404EBD3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78184"/>
              </p:ext>
            </p:extLst>
          </p:nvPr>
        </p:nvGraphicFramePr>
        <p:xfrm>
          <a:off x="547115" y="1698926"/>
          <a:ext cx="9910774" cy="29012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28862">
                  <a:extLst>
                    <a:ext uri="{9D8B030D-6E8A-4147-A177-3AD203B41FA5}">
                      <a16:colId xmlns:a16="http://schemas.microsoft.com/office/drawing/2014/main" val="528476114"/>
                    </a:ext>
                  </a:extLst>
                </a:gridCol>
                <a:gridCol w="3993162">
                  <a:extLst>
                    <a:ext uri="{9D8B030D-6E8A-4147-A177-3AD203B41FA5}">
                      <a16:colId xmlns:a16="http://schemas.microsoft.com/office/drawing/2014/main" val="3908891653"/>
                    </a:ext>
                  </a:extLst>
                </a:gridCol>
                <a:gridCol w="4588750">
                  <a:extLst>
                    <a:ext uri="{9D8B030D-6E8A-4147-A177-3AD203B41FA5}">
                      <a16:colId xmlns:a16="http://schemas.microsoft.com/office/drawing/2014/main" val="3639638582"/>
                    </a:ext>
                  </a:extLst>
                </a:gridCol>
              </a:tblGrid>
              <a:tr h="372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Permission</a:t>
                      </a:r>
                    </a:p>
                    <a:p>
                      <a:pPr algn="ctr" latinLnBrk="1"/>
                      <a:r>
                        <a:rPr lang="en-US" altLang="ko-KR" sz="1400" b="0" dirty="0" err="1"/>
                        <a:t>CheckModule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int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 err="1"/>
                        <a:t>checkPermission</a:t>
                      </a:r>
                      <a:r>
                        <a:rPr lang="en-US" altLang="ko-KR" sz="1400" b="0" dirty="0"/>
                        <a:t>()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권한 사용 여부를 판단하는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710347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</a:t>
                      </a:r>
                      <a:r>
                        <a:rPr lang="en-US" altLang="ko-KR" sz="1400" b="0" dirty="0" err="1"/>
                        <a:t>startPermissionGuide</a:t>
                      </a:r>
                      <a:r>
                        <a:rPr lang="en-US" altLang="ko-KR" sz="1400" b="0" dirty="0"/>
                        <a:t>(int </a:t>
                      </a:r>
                      <a:r>
                        <a:rPr lang="en-US" altLang="ko-KR" sz="1400" b="0" dirty="0" err="1"/>
                        <a:t>permissionCheck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권한 사용 안내를 위한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59011"/>
                  </a:ext>
                </a:extLst>
              </a:tr>
              <a:tr h="3729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DBHelper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insert(String </a:t>
                      </a:r>
                      <a:r>
                        <a:rPr lang="en-US" altLang="ko-KR" sz="1400" b="0" dirty="0" err="1"/>
                        <a:t>letterName</a:t>
                      </a:r>
                      <a:r>
                        <a:rPr lang="en-US" altLang="ko-KR" sz="1400" b="0" dirty="0"/>
                        <a:t>, String </a:t>
                      </a:r>
                      <a:r>
                        <a:rPr lang="en-US" altLang="ko-KR" sz="1400" b="0" dirty="0" err="1"/>
                        <a:t>dotMatrix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데이터베이스에 데이터를 저장하는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18769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ArrayList</a:t>
                      </a:r>
                      <a:r>
                        <a:rPr lang="en-US" altLang="ko-KR" sz="1400" b="0" dirty="0"/>
                        <a:t>&lt;</a:t>
                      </a:r>
                      <a:r>
                        <a:rPr lang="en-US" altLang="ko-KR" sz="1400" b="0" dirty="0" err="1"/>
                        <a:t>OnDotData</a:t>
                      </a:r>
                      <a:r>
                        <a:rPr lang="en-US" altLang="ko-KR" sz="1400" b="0" dirty="0"/>
                        <a:t>&gt; delete(String </a:t>
                      </a:r>
                      <a:r>
                        <a:rPr lang="en-US" altLang="ko-KR" sz="1400" b="0" dirty="0" err="1"/>
                        <a:t>dotMatrix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데이터베이스에 저장되어 있는 데이터를 삭제하는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940629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ArrayList</a:t>
                      </a:r>
                      <a:r>
                        <a:rPr lang="en-US" altLang="ko-KR" sz="1400" b="0" dirty="0"/>
                        <a:t>&lt;</a:t>
                      </a:r>
                      <a:r>
                        <a:rPr lang="en-US" altLang="ko-KR" sz="1400" b="0" dirty="0" err="1"/>
                        <a:t>OnDotData</a:t>
                      </a:r>
                      <a:r>
                        <a:rPr lang="en-US" altLang="ko-KR" sz="1400" b="0" dirty="0"/>
                        <a:t>&gt; </a:t>
                      </a:r>
                      <a:r>
                        <a:rPr lang="en-US" altLang="ko-KR" sz="1400" b="0" dirty="0" err="1"/>
                        <a:t>getResult</a:t>
                      </a:r>
                      <a:r>
                        <a:rPr lang="en-US" altLang="ko-KR" sz="1400" b="0" dirty="0"/>
                        <a:t>()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데이터베이스에 저장되어 </a:t>
                      </a:r>
                      <a:r>
                        <a:rPr lang="ko-KR" altLang="en-US" sz="1400" b="0" dirty="0" err="1"/>
                        <a:t>있는데이터를</a:t>
                      </a:r>
                      <a:r>
                        <a:rPr lang="ko-KR" altLang="en-US" sz="1400" b="0" dirty="0"/>
                        <a:t> 불러오는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37809"/>
                  </a:ext>
                </a:extLst>
              </a:tr>
              <a:tr h="372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/>
                        <a:t>DBManager</a:t>
                      </a:r>
                      <a:endParaRPr lang="ko-KR" altLang="en-US" sz="1400" b="0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/>
                        <a:t>void save(String </a:t>
                      </a:r>
                      <a:r>
                        <a:rPr lang="en-US" altLang="ko-KR" sz="1400" b="0" dirty="0" err="1"/>
                        <a:t>letterName</a:t>
                      </a:r>
                      <a:r>
                        <a:rPr lang="en-US" altLang="ko-KR" sz="1400" b="0" dirty="0"/>
                        <a:t>, String </a:t>
                      </a:r>
                      <a:r>
                        <a:rPr lang="en-US" altLang="ko-KR" sz="1400" b="0" dirty="0" err="1"/>
                        <a:t>dotMatrix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DBHelper</a:t>
                      </a:r>
                      <a:r>
                        <a:rPr lang="ko-KR" altLang="en-US" sz="1400" b="0" dirty="0"/>
                        <a:t>를 통해 저장하려는 점자 데이터를 전달하는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577950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/>
                        <a:t>ArrayList</a:t>
                      </a:r>
                      <a:r>
                        <a:rPr lang="en-US" altLang="ko-KR" sz="1400" b="0" dirty="0"/>
                        <a:t>&lt;</a:t>
                      </a:r>
                      <a:r>
                        <a:rPr lang="en-US" altLang="ko-KR" sz="1400" b="0" dirty="0" err="1"/>
                        <a:t>OnDotData</a:t>
                      </a:r>
                      <a:r>
                        <a:rPr lang="en-US" altLang="ko-KR" sz="1400" b="0" dirty="0"/>
                        <a:t>&gt; delete(String </a:t>
                      </a:r>
                      <a:r>
                        <a:rPr lang="en-US" altLang="ko-KR" sz="1400" b="0" dirty="0" err="1"/>
                        <a:t>dotMatrix</a:t>
                      </a:r>
                      <a:r>
                        <a:rPr lang="en-US" altLang="ko-KR" sz="1400" b="0" dirty="0"/>
                        <a:t>)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/>
                        <a:t>점자데이터를 </a:t>
                      </a:r>
                      <a:r>
                        <a:rPr lang="en-US" altLang="ko-KR" sz="1400" b="0" dirty="0" err="1"/>
                        <a:t>DBHelper</a:t>
                      </a:r>
                      <a:r>
                        <a:rPr lang="ko-KR" altLang="en-US" sz="1400" b="0" dirty="0"/>
                        <a:t>로 현재 화면 점자 정보를</a:t>
                      </a:r>
                      <a:endParaRPr lang="en-US" altLang="ko-KR" sz="1400" b="0" dirty="0"/>
                    </a:p>
                    <a:p>
                      <a:pPr algn="l" latinLnBrk="1"/>
                      <a:r>
                        <a:rPr lang="ko-KR" altLang="en-US" sz="1400" b="0" dirty="0"/>
                        <a:t>전달하여 삭제하는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36458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99316D5-631B-4EE0-BE19-E04786063C03}"/>
              </a:ext>
            </a:extLst>
          </p:cNvPr>
          <p:cNvSpPr txBox="1"/>
          <p:nvPr/>
        </p:nvSpPr>
        <p:spPr>
          <a:xfrm>
            <a:off x="547115" y="1173647"/>
            <a:ext cx="21339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 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4188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769974" y="463371"/>
            <a:ext cx="3108544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D33EA6-9BCD-40AC-A3AB-01404EBD3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44441"/>
              </p:ext>
            </p:extLst>
          </p:nvPr>
        </p:nvGraphicFramePr>
        <p:xfrm>
          <a:off x="547115" y="1707315"/>
          <a:ext cx="9910774" cy="33569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28862">
                  <a:extLst>
                    <a:ext uri="{9D8B030D-6E8A-4147-A177-3AD203B41FA5}">
                      <a16:colId xmlns:a16="http://schemas.microsoft.com/office/drawing/2014/main" val="528476114"/>
                    </a:ext>
                  </a:extLst>
                </a:gridCol>
                <a:gridCol w="3993162">
                  <a:extLst>
                    <a:ext uri="{9D8B030D-6E8A-4147-A177-3AD203B41FA5}">
                      <a16:colId xmlns:a16="http://schemas.microsoft.com/office/drawing/2014/main" val="3908891653"/>
                    </a:ext>
                  </a:extLst>
                </a:gridCol>
                <a:gridCol w="4588750">
                  <a:extLst>
                    <a:ext uri="{9D8B030D-6E8A-4147-A177-3AD203B41FA5}">
                      <a16:colId xmlns:a16="http://schemas.microsoft.com/office/drawing/2014/main" val="3639638582"/>
                    </a:ext>
                  </a:extLst>
                </a:gridCol>
              </a:tblGrid>
              <a:tr h="3729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Connection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Connection conn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 연결하는 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538217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Statement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stmt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쿼리문을 보내기 위한 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710347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PreparedStatement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가변적 쿼리 처리를 위한 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0759011"/>
                  </a:ext>
                </a:extLst>
              </a:tr>
              <a:tr h="372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Board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write_board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게시글 작성을 위한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218769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ArrayList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&lt;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BoardBean</a:t>
                      </a: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&gt;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getList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 있는 게시글을 </a:t>
                      </a:r>
                      <a:r>
                        <a:rPr lang="ko-KR" altLang="en-US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받아오기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위한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940629"/>
                  </a:ext>
                </a:extLst>
              </a:tr>
              <a:tr h="372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Quiz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write_quiz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많이 틀린 퀴즈를 </a:t>
                      </a:r>
                      <a:r>
                        <a:rPr lang="ko-KR" altLang="en-US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순위화하여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웹페이지에 보여주는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577950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delete_quiz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많이 틀린 퀴즈 데이터를 삭제하는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736458"/>
                  </a:ext>
                </a:extLst>
              </a:tr>
              <a:tr h="3729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Translate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write_translate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많이 번역한 단어를 </a:t>
                      </a:r>
                      <a:r>
                        <a:rPr lang="ko-KR" altLang="en-US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순위화하여</a:t>
                      </a:r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웹페이지에 보여주는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849847"/>
                  </a:ext>
                </a:extLst>
              </a:tr>
              <a:tr h="3729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Public int </a:t>
                      </a:r>
                      <a:r>
                        <a:rPr lang="en-US" altLang="ko-KR" sz="1400" b="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delete_translate</a:t>
                      </a:r>
                      <a:endParaRPr lang="ko-KR" altLang="en-US" sz="1400" b="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많이 번역한 단어 데이터를 삭제하는 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93763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99316D5-631B-4EE0-BE19-E04786063C03}"/>
              </a:ext>
            </a:extLst>
          </p:cNvPr>
          <p:cNvSpPr txBox="1"/>
          <p:nvPr/>
        </p:nvSpPr>
        <p:spPr>
          <a:xfrm>
            <a:off x="547115" y="1173647"/>
            <a:ext cx="21339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권한 </a:t>
            </a:r>
            <a:r>
              <a:rPr lang="en-US" altLang="ko-KR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594425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33F970-5D9A-4558-859E-413A95532E3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CD7DFD3-967E-4E7C-9DD1-75E7DD183563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7EBDFA4-F7F6-42EA-AD52-583560B712F1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8BD71D22-A216-4D16-B257-80833BEB2623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46BB5B2-CB27-44FE-91F7-F25D716F2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9730D88-67A6-46F8-B627-A8AE1E8CDC39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119FD22-608A-4ADB-9B4B-3EACB37ECE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CAD77E5-B5FF-4304-A4AA-C118EC91D76F}"/>
              </a:ext>
            </a:extLst>
          </p:cNvPr>
          <p:cNvSpPr txBox="1"/>
          <p:nvPr/>
        </p:nvSpPr>
        <p:spPr>
          <a:xfrm>
            <a:off x="769974" y="463371"/>
            <a:ext cx="310854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상세설계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DB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슬라이드 번호 개체 틀 111">
            <a:extLst>
              <a:ext uri="{FF2B5EF4-FFF2-40B4-BE49-F238E27FC236}">
                <a16:creationId xmlns:a16="http://schemas.microsoft.com/office/drawing/2014/main" id="{43E94233-A3CD-4AFF-AD68-CBE5C2FD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80DD87-7DF6-4423-BBF4-6BBCD808FD2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C6E9E76-6DF6-41AA-AB10-3124E16CA1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34097885-EA78-4F1E-9B16-29B1529771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5B4A0F-E560-4BC6-AAF8-D57C5EEB43E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2C1DC1B-C2C6-47B0-B556-0E61B470C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D0E4D25-81B0-4FDC-BE90-8C8C319B31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CB939EF-1942-46E8-A65F-6C954EB88A9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9C56647-CFB2-48BB-9AC4-E7109783BE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F52E6535-432B-4C46-A8F3-6C17DDF2F2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87C536-F52D-41DD-8E56-E82810C89BA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AFA7309-99E1-4F00-AD96-187A7ADE804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0E544B02-C1F4-4780-BA40-ED14A6E979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0C996C-C74F-4152-9C29-FF1CA6C86C7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6C34AFF-7803-486F-86A9-C04B650089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967747CC-D6CC-4698-A496-563CDBA7DC7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64759E3-869F-44D2-9B74-BCE505B93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7EDE4C8-681E-4271-8296-0FB2B4447B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96A3E2C6-47C1-42BB-B5EC-C8C0CF451F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712E00-49FD-486F-AFB3-AC6A009A3F9D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FF08FF2-360C-4210-AEAC-EB08F800DCF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7F7783B-6FA9-496E-9A02-9A0BDDBE87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58EC2F-C781-4AB8-8453-C96F9633CEF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853462-35CA-40EE-8E3E-E9163415BF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DCA58919-BD2A-4FFE-9B8A-A6D91104FF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B55E576-7287-4201-A0F1-6ABE35D06F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865A9D-33E2-4B52-829B-10E7766453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F8BC88E1-9908-4F5A-8FA3-03FEB37DBC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02676F-CC73-4433-96BB-F1CBA5F9C28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FB6B025-4D0A-4D28-929C-20C1D8715B9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1848971-E134-4936-A643-CBAA9AD742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99316D5-631B-4EE0-BE19-E04786063C03}"/>
              </a:ext>
            </a:extLst>
          </p:cNvPr>
          <p:cNvSpPr txBox="1"/>
          <p:nvPr/>
        </p:nvSpPr>
        <p:spPr>
          <a:xfrm>
            <a:off x="547115" y="1173647"/>
            <a:ext cx="20826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테이블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AEDE7DB-B31B-4680-BF8D-682085133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46598"/>
              </p:ext>
            </p:extLst>
          </p:nvPr>
        </p:nvGraphicFramePr>
        <p:xfrm>
          <a:off x="547115" y="1967059"/>
          <a:ext cx="2389032" cy="18662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Initial_dots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Word(string)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Type(int)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문자 구분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5916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Dots(int)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외래키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</a:tbl>
          </a:graphicData>
        </a:graphic>
      </p:graphicFrame>
      <p:graphicFrame>
        <p:nvGraphicFramePr>
          <p:cNvPr id="47" name="표 5">
            <a:extLst>
              <a:ext uri="{FF2B5EF4-FFF2-40B4-BE49-F238E27FC236}">
                <a16:creationId xmlns:a16="http://schemas.microsoft.com/office/drawing/2014/main" id="{43826F6F-4B6F-4165-A357-6953A13AF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06182"/>
              </p:ext>
            </p:extLst>
          </p:nvPr>
        </p:nvGraphicFramePr>
        <p:xfrm>
          <a:off x="3330037" y="1967059"/>
          <a:ext cx="2389032" cy="1492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Word_dots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Word(string)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단어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Dots(int)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외래키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</a:tbl>
          </a:graphicData>
        </a:graphic>
      </p:graphicFrame>
      <p:graphicFrame>
        <p:nvGraphicFramePr>
          <p:cNvPr id="78" name="표 5">
            <a:extLst>
              <a:ext uri="{FF2B5EF4-FFF2-40B4-BE49-F238E27FC236}">
                <a16:creationId xmlns:a16="http://schemas.microsoft.com/office/drawing/2014/main" id="{937EB86D-A1A4-421A-A78B-0D2D864B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45503"/>
              </p:ext>
            </p:extLst>
          </p:nvPr>
        </p:nvGraphicFramePr>
        <p:xfrm>
          <a:off x="6112959" y="1967059"/>
          <a:ext cx="2389032" cy="1492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translatelog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Word(string)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단어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Count(int)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카운트횟수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</a:tbl>
          </a:graphicData>
        </a:graphic>
      </p:graphicFrame>
      <p:graphicFrame>
        <p:nvGraphicFramePr>
          <p:cNvPr id="79" name="표 5">
            <a:extLst>
              <a:ext uri="{FF2B5EF4-FFF2-40B4-BE49-F238E27FC236}">
                <a16:creationId xmlns:a16="http://schemas.microsoft.com/office/drawing/2014/main" id="{3DDA986D-6360-4062-8204-8707DF10A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22816"/>
              </p:ext>
            </p:extLst>
          </p:nvPr>
        </p:nvGraphicFramePr>
        <p:xfrm>
          <a:off x="547115" y="4155135"/>
          <a:ext cx="2389032" cy="14929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wronglog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Word(string)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count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카운트횟수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</a:tbl>
          </a:graphicData>
        </a:graphic>
      </p:graphicFrame>
      <p:graphicFrame>
        <p:nvGraphicFramePr>
          <p:cNvPr id="80" name="표 5">
            <a:extLst>
              <a:ext uri="{FF2B5EF4-FFF2-40B4-BE49-F238E27FC236}">
                <a16:creationId xmlns:a16="http://schemas.microsoft.com/office/drawing/2014/main" id="{18DA0E43-4C96-4E7C-967C-49C4C6E3A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05927"/>
              </p:ext>
            </p:extLst>
          </p:nvPr>
        </p:nvGraphicFramePr>
        <p:xfrm>
          <a:off x="3330037" y="4155135"/>
          <a:ext cx="2389032" cy="17828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account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Admin_id</a:t>
                      </a:r>
                    </a:p>
                    <a:p>
                      <a:pPr algn="ctr" latinLnBrk="1"/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Admin_pass</a:t>
                      </a:r>
                    </a:p>
                    <a:p>
                      <a:pPr algn="ctr" latinLnBrk="1"/>
                      <a:r>
                        <a:rPr lang="en-US" altLang="ko-KR" sz="140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(string)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관리자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PASSWD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</a:tbl>
          </a:graphicData>
        </a:graphic>
      </p:graphicFrame>
      <p:graphicFrame>
        <p:nvGraphicFramePr>
          <p:cNvPr id="81" name="표 5">
            <a:extLst>
              <a:ext uri="{FF2B5EF4-FFF2-40B4-BE49-F238E27FC236}">
                <a16:creationId xmlns:a16="http://schemas.microsoft.com/office/drawing/2014/main" id="{B48BDAF0-D249-4D94-AF93-2095A29BB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85239"/>
              </p:ext>
            </p:extLst>
          </p:nvPr>
        </p:nvGraphicFramePr>
        <p:xfrm>
          <a:off x="6112959" y="4155135"/>
          <a:ext cx="2389032" cy="2239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4516">
                  <a:extLst>
                    <a:ext uri="{9D8B030D-6E8A-4147-A177-3AD203B41FA5}">
                      <a16:colId xmlns:a16="http://schemas.microsoft.com/office/drawing/2014/main" val="2061066594"/>
                    </a:ext>
                  </a:extLst>
                </a:gridCol>
                <a:gridCol w="1194516">
                  <a:extLst>
                    <a:ext uri="{9D8B030D-6E8A-4147-A177-3AD203B41FA5}">
                      <a16:colId xmlns:a16="http://schemas.microsoft.com/office/drawing/2014/main" val="1385219017"/>
                    </a:ext>
                  </a:extLst>
                </a:gridCol>
              </a:tblGrid>
              <a:tr h="3732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boards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517332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Id(int)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749990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Title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글제목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741707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contents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글내용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140575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articleNum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글번호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656419"/>
                  </a:ext>
                </a:extLst>
              </a:tr>
              <a:tr h="373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viewNum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545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95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50ACBB74-4C74-4A19-9347-E7BBDD060BBF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003C552-FD5F-444C-9FD6-6DDEC090E94C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60C9566D-65A8-427A-8472-EBB820F58C7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D44BAA2B-90FD-46C8-B5F9-2C5FA0B4DB19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5430C5F4-4E0E-4613-AB8D-099D53DEC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C2FB876D-DFCD-4E18-9C61-7BBB992F4E06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F7438D67-4989-4888-88A9-A8BE3F706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FBD876DA-02D7-40EF-A6CD-52FDE4B25893}"/>
              </a:ext>
            </a:extLst>
          </p:cNvPr>
          <p:cNvSpPr txBox="1"/>
          <p:nvPr/>
        </p:nvSpPr>
        <p:spPr>
          <a:xfrm>
            <a:off x="1757412" y="463371"/>
            <a:ext cx="11015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FCA6BA39-7D02-4030-BC41-D154C622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8D9BC90-5A60-4BB2-89A4-89F2553AFD04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5E36CF5-AB47-4287-BD0B-B8FC06F90E8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이등변 삼각형 96">
              <a:extLst>
                <a:ext uri="{FF2B5EF4-FFF2-40B4-BE49-F238E27FC236}">
                  <a16:creationId xmlns:a16="http://schemas.microsoft.com/office/drawing/2014/main" id="{D9EEF68C-A0F5-460C-8FCB-0B1B5449C4A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552A9CFA-912A-4EBD-A07B-42FC9FD2C56D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79A6353D-9372-4B51-8A66-64D22169AAC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8825FC94-A272-4D89-81CE-CFA3B271E58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82CFB0B-2A7D-4945-BB08-23F58337D41D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BA548E9-B51F-463D-B15B-BEA385827F5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943C4D2E-BBE3-42B6-8B54-10532D0B141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3949BB9-73C2-4EB9-9CD0-FD4B6CC797A6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F01C21B-0FBB-4442-A1A3-6FCBD3C3988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0BE7C904-3130-49C4-8BF8-34F00D8D3D8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4C04B40-BD02-4EE1-B486-C11016C6448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B979A-705D-4F80-A841-CFEAC683204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07A11FCB-4961-4AD3-88F1-12BA5CA3EF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8601B73-ACDC-42D0-94D2-1E8D039DE5B7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9B3BD1D-B917-4EF6-94F1-AC9958BD2F9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id="{BCA66D65-85BB-4189-BCB8-6E7217C397E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44057C9-6DC2-4676-B678-EC9CFE808C42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899E7CE-4EE7-4DA2-B035-29314DA1E90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70B9CE38-04AF-4342-8DAB-75D6E619838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4E127C5-4DEA-4827-92B5-0E72013ED8B5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2866DA80-A741-49D0-BEB0-F8A53665678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CA373E6C-A81C-4E49-A44D-003877ABF7F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C2D15A9A-FCDD-4BA1-BB61-637DE4894C6F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DC1A165-3D7C-4278-AB0D-97442D310BA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8988FE0E-7F63-465C-B721-04DEBFA2112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5D1CE618-A2A2-491E-8760-BB93AD83D033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4225684-421A-4666-830F-62329EAAE66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46CF2AD5-C942-4FEE-8C50-B1A7626CC69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44D00D9-FF76-4799-9BD5-7A3500AD6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23420"/>
              </p:ext>
            </p:extLst>
          </p:nvPr>
        </p:nvGraphicFramePr>
        <p:xfrm>
          <a:off x="550277" y="1533796"/>
          <a:ext cx="7527728" cy="2133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95644">
                  <a:extLst>
                    <a:ext uri="{9D8B030D-6E8A-4147-A177-3AD203B41FA5}">
                      <a16:colId xmlns:a16="http://schemas.microsoft.com/office/drawing/2014/main" val="4249997535"/>
                    </a:ext>
                  </a:extLst>
                </a:gridCol>
                <a:gridCol w="5232084">
                  <a:extLst>
                    <a:ext uri="{9D8B030D-6E8A-4147-A177-3AD203B41FA5}">
                      <a16:colId xmlns:a16="http://schemas.microsoft.com/office/drawing/2014/main" val="2946295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45209"/>
                  </a:ext>
                </a:extLst>
              </a:tr>
              <a:tr h="198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Arduino Uno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점자키트를 만들기 위한 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454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PCA9685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48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개의 </a:t>
                      </a:r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서보모터를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1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HM-10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– 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안드로이드 간 블루투스 통신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SG90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점자를 표현하기 위한 </a:t>
                      </a:r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서보모터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45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NX10.0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 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프린터 모델링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82674"/>
                  </a:ext>
                </a:extLst>
              </a:tr>
              <a:tr h="1986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ARDUINO IDE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개발 환경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42322"/>
                  </a:ext>
                </a:extLst>
              </a:tr>
            </a:tbl>
          </a:graphicData>
        </a:graphic>
      </p:graphicFrame>
      <p:graphicFrame>
        <p:nvGraphicFramePr>
          <p:cNvPr id="74" name="표 2">
            <a:extLst>
              <a:ext uri="{FF2B5EF4-FFF2-40B4-BE49-F238E27FC236}">
                <a16:creationId xmlns:a16="http://schemas.microsoft.com/office/drawing/2014/main" id="{0594D287-F370-46ED-B296-FC79C05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90085"/>
              </p:ext>
            </p:extLst>
          </p:nvPr>
        </p:nvGraphicFramePr>
        <p:xfrm>
          <a:off x="550272" y="4677642"/>
          <a:ext cx="7527733" cy="152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7001">
                  <a:extLst>
                    <a:ext uri="{9D8B030D-6E8A-4147-A177-3AD203B41FA5}">
                      <a16:colId xmlns:a16="http://schemas.microsoft.com/office/drawing/2014/main" val="4249997535"/>
                    </a:ext>
                  </a:extLst>
                </a:gridCol>
                <a:gridCol w="2609869">
                  <a:extLst>
                    <a:ext uri="{9D8B030D-6E8A-4147-A177-3AD203B41FA5}">
                      <a16:colId xmlns:a16="http://schemas.microsoft.com/office/drawing/2014/main" val="2946295578"/>
                    </a:ext>
                  </a:extLst>
                </a:gridCol>
                <a:gridCol w="3130863">
                  <a:extLst>
                    <a:ext uri="{9D8B030D-6E8A-4147-A177-3AD203B41FA5}">
                      <a16:colId xmlns:a16="http://schemas.microsoft.com/office/drawing/2014/main" val="4126628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개발도구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45209"/>
                  </a:ext>
                </a:extLst>
              </a:tr>
              <a:tr h="1986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Apache Tomcat / Linux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9.0 / Linux2 Ami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454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DBMS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RDS / MySQL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 8.0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1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VScode</a:t>
                      </a:r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Eclipse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 1.39 / Ver 4.11.0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2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Android Studio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 3.5.1 (API 23)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45695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79AE6D77-B518-4792-BCED-6312C1773E3A}"/>
              </a:ext>
            </a:extLst>
          </p:cNvPr>
          <p:cNvSpPr txBox="1"/>
          <p:nvPr/>
        </p:nvSpPr>
        <p:spPr>
          <a:xfrm>
            <a:off x="550277" y="1153766"/>
            <a:ext cx="207620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개발환경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9A6CF4-D54C-4572-9CE4-7C577859D35D}"/>
              </a:ext>
            </a:extLst>
          </p:cNvPr>
          <p:cNvSpPr txBox="1"/>
          <p:nvPr/>
        </p:nvSpPr>
        <p:spPr>
          <a:xfrm>
            <a:off x="550272" y="4224707"/>
            <a:ext cx="230543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개발환경</a:t>
            </a:r>
          </a:p>
        </p:txBody>
      </p:sp>
    </p:spTree>
    <p:extLst>
      <p:ext uri="{BB962C8B-B14F-4D97-AF65-F5344CB8AC3E}">
        <p14:creationId xmlns:p14="http://schemas.microsoft.com/office/powerpoint/2010/main" val="395800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0DF5D2-9A8B-4175-9D38-55417960DF39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416BDC48-2F71-483E-8B98-F1E60D73BF60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2C2ACAD-8470-4F1C-BB13-CBFC834928BC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51F11B4-3B8F-40EB-BE42-933D3CE368B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B35627A3-CE14-49B4-8037-55E8C968A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E1FBD7A-8A2A-424D-9583-B6648352384D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D31AF2E-E5E2-467E-9EA8-9FDA2A7FC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3883C65-8700-4016-ADA8-ACD3466CCA2A}"/>
              </a:ext>
            </a:extLst>
          </p:cNvPr>
          <p:cNvSpPr txBox="1"/>
          <p:nvPr/>
        </p:nvSpPr>
        <p:spPr>
          <a:xfrm>
            <a:off x="1757407" y="463371"/>
            <a:ext cx="1101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621E3B9-1BD8-46A1-AE38-877F2027AAC9}"/>
              </a:ext>
            </a:extLst>
          </p:cNvPr>
          <p:cNvSpPr txBox="1"/>
          <p:nvPr/>
        </p:nvSpPr>
        <p:spPr>
          <a:xfrm>
            <a:off x="552163" y="1447812"/>
            <a:ext cx="9791250" cy="42473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‘Arduino IDE’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‘Arduino Uno’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점자 키트 개발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Bluetooth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모듈을 통해 스마트폰과 데이터 통신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통신을 하기위해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SoftwareSerial.h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헤더파일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서보모터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제어를 하기위해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Servo.h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헤더파일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PWM </a:t>
            </a:r>
            <a:r>
              <a:rPr lang="ko-KR" altLang="en-US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서보모터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드라이버 모듈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디바이스 크기 축소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점자의 입체모양을 표현</a:t>
            </a:r>
            <a:r>
              <a:rPr 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낚시줄과 스프링과 </a:t>
            </a:r>
            <a:r>
              <a:rPr 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서보모터를</a:t>
            </a:r>
            <a:r>
              <a:rPr 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연결한 후 플라스틱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원형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캡을 사용</a:t>
            </a:r>
            <a:endParaRPr 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외형은 3D프린터로 제작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표현의 한계를 극복하기위해 점자 버퍼를 사용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2DD4D-B950-44C7-A0E3-D008F57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 descr="실내, 테이블, 앉아있는, 노트북이(가) 표시된 사진&#10;&#10;자동 생성된 설명">
            <a:extLst>
              <a:ext uri="{FF2B5EF4-FFF2-40B4-BE49-F238E27FC236}">
                <a16:creationId xmlns:a16="http://schemas.microsoft.com/office/drawing/2014/main" id="{8E761223-90F1-46A4-BA79-30F358BFA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9" t="32842" r="30117" b="38326"/>
          <a:stretch/>
        </p:blipFill>
        <p:spPr>
          <a:xfrm>
            <a:off x="6697796" y="1626348"/>
            <a:ext cx="3408730" cy="1977285"/>
          </a:xfrm>
          <a:prstGeom prst="rect">
            <a:avLst/>
          </a:prstGeom>
        </p:spPr>
      </p:pic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F49460C0-84D8-4DFA-BF0A-4DA8AB8BAB59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D8965AC-97EB-4647-AFF1-BC75DF3414F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C03FE6C6-C4EE-4F7D-A042-29A7F9AF086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B6F8EA5F-C678-4E59-8074-5D2A5B3A8CD3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5AB3EED-6884-47A9-86F5-38873EA5AA9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5" name="이등변 삼각형 164">
              <a:extLst>
                <a:ext uri="{FF2B5EF4-FFF2-40B4-BE49-F238E27FC236}">
                  <a16:creationId xmlns:a16="http://schemas.microsoft.com/office/drawing/2014/main" id="{8A7534D6-2ECD-4B0E-BAB5-F83311E402B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D9C9744-A82F-451A-8E0C-E7B1A6CD3851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F20C3D0-5952-4639-BBF3-07E97ADCBAB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8" name="이등변 삼각형 167">
              <a:extLst>
                <a:ext uri="{FF2B5EF4-FFF2-40B4-BE49-F238E27FC236}">
                  <a16:creationId xmlns:a16="http://schemas.microsoft.com/office/drawing/2014/main" id="{6FBA0CF4-8B9D-4522-A553-1EF0267735C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EE25621B-7F3D-4DF9-BBE8-E2D1908443A3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10715BE2-0F3F-499E-8790-6279EA3288D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1" name="이등변 삼각형 170">
              <a:extLst>
                <a:ext uri="{FF2B5EF4-FFF2-40B4-BE49-F238E27FC236}">
                  <a16:creationId xmlns:a16="http://schemas.microsoft.com/office/drawing/2014/main" id="{6B322DC0-DD37-40AA-8AF6-17CC9F384D4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2A9D70B5-F201-48DA-9AFA-186539E3009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EA0150DA-24A9-4F1A-A5EC-1525A517F2E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4" name="이등변 삼각형 173">
              <a:extLst>
                <a:ext uri="{FF2B5EF4-FFF2-40B4-BE49-F238E27FC236}">
                  <a16:creationId xmlns:a16="http://schemas.microsoft.com/office/drawing/2014/main" id="{6FB064BF-D3A5-410B-B45B-FA2AFCFA682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7C2ABDB-BE1B-465B-8B2A-EF527E73EA45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AC22AA9-6F4B-49DE-A04F-F95DED18651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7" name="이등변 삼각형 176">
              <a:extLst>
                <a:ext uri="{FF2B5EF4-FFF2-40B4-BE49-F238E27FC236}">
                  <a16:creationId xmlns:a16="http://schemas.microsoft.com/office/drawing/2014/main" id="{9D4A7E41-A1D4-4E27-ACF8-A219B66CF88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D7474CBF-28B6-43C7-9F7B-FEC28532E274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6EDEAB8A-C6E9-45E5-AD83-08010715384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이등변 삼각형 179">
              <a:extLst>
                <a:ext uri="{FF2B5EF4-FFF2-40B4-BE49-F238E27FC236}">
                  <a16:creationId xmlns:a16="http://schemas.microsoft.com/office/drawing/2014/main" id="{F4FD69FE-9D57-4B33-A34C-5C143E63EE6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613CCEA2-F3A3-4CD4-BC32-B6233B91EB8F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49325B5-7AC1-4300-B0D9-5001D9250D2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3" name="이등변 삼각형 182">
              <a:extLst>
                <a:ext uri="{FF2B5EF4-FFF2-40B4-BE49-F238E27FC236}">
                  <a16:creationId xmlns:a16="http://schemas.microsoft.com/office/drawing/2014/main" id="{AAB01A24-BF30-4B15-B4CE-1B227C36F36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6D694A58-84D7-4E22-B3B6-6BAF4B96C4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C365613-1CEC-47FC-8C2C-E6E00CB12D9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이등변 삼각형 185">
              <a:extLst>
                <a:ext uri="{FF2B5EF4-FFF2-40B4-BE49-F238E27FC236}">
                  <a16:creationId xmlns:a16="http://schemas.microsoft.com/office/drawing/2014/main" id="{CBBEFBF0-9887-4E46-A465-7C1AD132D8F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EA2AC51B-DDA6-48E0-813C-149C64E390FA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AFC8287-2C02-4320-8C33-C2C05D5EF7B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9" name="이등변 삼각형 188">
              <a:extLst>
                <a:ext uri="{FF2B5EF4-FFF2-40B4-BE49-F238E27FC236}">
                  <a16:creationId xmlns:a16="http://schemas.microsoft.com/office/drawing/2014/main" id="{F8010075-819B-4BA7-91B8-0D175BBF6F8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77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그룹 96">
            <a:extLst>
              <a:ext uri="{FF2B5EF4-FFF2-40B4-BE49-F238E27FC236}">
                <a16:creationId xmlns:a16="http://schemas.microsoft.com/office/drawing/2014/main" id="{712AA1B7-E177-4B18-BE44-38EE0C5D9B44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B8AFE9B9-9B04-4EBB-8FE8-29E726D61695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0B0CCB3D-7111-481A-A864-1DF7C3433B98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2E299F6-288A-4A70-8F1F-C46B5250E766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C8A321C-3820-4605-A617-485A5E80F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C9B9C89-7011-40EF-BDA2-FDB43AA43761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9E57D5F-D5A0-480E-BE2F-BFDF6E58A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B77D955-5D33-4C2A-A66A-D13A653B0E19}"/>
              </a:ext>
            </a:extLst>
          </p:cNvPr>
          <p:cNvSpPr txBox="1"/>
          <p:nvPr/>
        </p:nvSpPr>
        <p:spPr>
          <a:xfrm>
            <a:off x="1380703" y="463371"/>
            <a:ext cx="1854995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 </a:t>
            </a:r>
            <a:r>
              <a:rPr lang="en-US" altLang="ko-KR" sz="2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</a:t>
            </a:r>
            <a:endParaRPr lang="ko-KR" altLang="en-US" sz="2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5CC4B5-226B-4948-A7C0-6315F98AF18C}"/>
              </a:ext>
            </a:extLst>
          </p:cNvPr>
          <p:cNvSpPr txBox="1"/>
          <p:nvPr/>
        </p:nvSpPr>
        <p:spPr>
          <a:xfrm>
            <a:off x="565531" y="1453973"/>
            <a:ext cx="9791250" cy="48013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스튜디오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JAVA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사용자에게 제공하는 애플리케이션 개발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연동을 위한 블루투스 통신 구축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서버를 통해서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DB와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‘Material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design’을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깔끔한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UI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손쉽게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사용할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있는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UI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를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만듦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‘Drag &amp; Drop’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‘Shaking’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‘Drag &amp; Drop’ 과 ‘Shaking’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규칙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설정하여 시각장애인이 편하게 사용할 수 있게 함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Speech API,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API) 를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STT ,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TTS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 를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사용해서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전송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436005-B777-4E49-8376-12D17B2B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29CAFA6-CE62-452A-99DD-EA5C53F5276A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8A7A5B6-9135-4CB3-8C86-D5CF14BCF82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341C3705-25D5-4BC8-B755-501FFB00616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E0C30BE-1960-4A4A-92BC-6FDF720776F1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50AA7FD2-3532-424E-8DD2-88C7FE8BA9C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83437B53-473E-4B02-8B71-4C21685E120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2239282-B5B1-40BD-9441-607932EEB6C3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3E01908-0288-40E8-A35F-ECF8F4D7C02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이등변 삼각형 136">
              <a:extLst>
                <a:ext uri="{FF2B5EF4-FFF2-40B4-BE49-F238E27FC236}">
                  <a16:creationId xmlns:a16="http://schemas.microsoft.com/office/drawing/2014/main" id="{149A5312-E73F-42BB-AC7C-C141A6908CD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04124FB-9EC7-4487-A283-26E0269600E3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E0331D8-44C3-4C84-806F-A0FAFDFCAB7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CCFC0AD0-53F9-4231-977E-E17BD570563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97F71B9-AB51-471C-A95F-64347B85EA84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2976ACE-5DA1-4A7E-B63D-474E495768D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32B0BFCD-011A-4846-AB3F-C7B6E25986A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1E0E8DBA-248F-442E-B2FC-84D07BB252EC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A86AF8C-32CD-4AB1-A418-747BE2BBA2D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53B5FC6E-F82F-44F7-B9C7-BBDEA077C5A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E54A6355-35D4-431C-B58E-FDC70BB935AA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DBA46213-4FA3-4A87-B349-439F7738EF6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6F08AFCA-CAE2-4BA6-8B2E-EB41F713211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792FDB9-5BDB-4224-976F-0D59B947FED7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6C0CBC9-D9D0-4226-9661-10A0B4D6681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이등변 삼각형 151">
              <a:extLst>
                <a:ext uri="{FF2B5EF4-FFF2-40B4-BE49-F238E27FC236}">
                  <a16:creationId xmlns:a16="http://schemas.microsoft.com/office/drawing/2014/main" id="{4C8448EA-D62D-4FD3-B145-585E1D58352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B950B88-C5C1-4EDF-97B0-438EB657B932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78D12578-7952-4055-BAED-44AFFDC9D4E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5" name="이등변 삼각형 154">
              <a:extLst>
                <a:ext uri="{FF2B5EF4-FFF2-40B4-BE49-F238E27FC236}">
                  <a16:creationId xmlns:a16="http://schemas.microsoft.com/office/drawing/2014/main" id="{4F1208BE-8D74-411A-910E-727597A9E2B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E95559F-CA02-46EB-9046-C70271F22097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C946EC2-978B-4615-B664-8231B6371E9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이등변 삼각형 157">
              <a:extLst>
                <a:ext uri="{FF2B5EF4-FFF2-40B4-BE49-F238E27FC236}">
                  <a16:creationId xmlns:a16="http://schemas.microsoft.com/office/drawing/2014/main" id="{2446EA31-424B-45CB-85DA-DF7C5CA39E7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2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>
            <a:extLst>
              <a:ext uri="{FF2B5EF4-FFF2-40B4-BE49-F238E27FC236}">
                <a16:creationId xmlns:a16="http://schemas.microsoft.com/office/drawing/2014/main" id="{928CE3E4-9F16-4BC5-9EB3-52232281608C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A152EE12-E072-442E-8535-955490637D25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631E55C9-D94B-4031-AD49-844ECAB79EEA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9A2BFB76-17EF-40FD-A56F-2904102914A9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1425070-073C-487D-B9C9-329E6C60D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370762F2-1963-445F-A704-7322456F9038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7AB8ADEF-26B1-4CCD-AF10-24C2AA58C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0BABE4A-8BA5-44CD-A55D-2752BCFC70E0}"/>
              </a:ext>
            </a:extLst>
          </p:cNvPr>
          <p:cNvSpPr txBox="1"/>
          <p:nvPr/>
        </p:nvSpPr>
        <p:spPr>
          <a:xfrm>
            <a:off x="1355849" y="463371"/>
            <a:ext cx="190468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지적사항 및 답변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0760B4FE-B4FD-4228-ADDB-6E1E9583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8F2EF14-947E-4D61-81F9-CCF35CB2BCD1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4AAC8DE-831F-49A8-B7EC-536DD2831EB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5EAD693B-C304-45CF-9BE6-98FA978A300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5781F15-178B-42E3-949B-47179C7A03B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noFill/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0131AC3-054F-4DEB-A2B6-77F21A54D2F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:a16="http://schemas.microsoft.com/office/drawing/2014/main" id="{69F69A9D-0AFC-4565-9435-4857E558DD0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CD410E-B689-403E-94E2-E0EFF19EB03A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noFill/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057985B-7F56-4E81-B4CC-3BB879D512A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9B242487-7DF3-4938-970E-B161C4F4373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AFDE046-F2B3-4C50-94FF-3C5AFB47F28E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2A8DF83A-4414-4EA1-AD7B-256D564B58F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B52D92FB-E6A8-4E19-9467-5A0F56C2AE1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683159B-42D3-4E01-9084-5B1C255CB94F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7CE95B1-080F-4F33-9C32-EA67E6476A1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이등변 삼각형 83">
              <a:extLst>
                <a:ext uri="{FF2B5EF4-FFF2-40B4-BE49-F238E27FC236}">
                  <a16:creationId xmlns:a16="http://schemas.microsoft.com/office/drawing/2014/main" id="{1111EFE6-EC8B-4E46-9F8A-F80123EBA25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F5A3849-B850-42BA-A6AF-FBBB7C19DAA0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701D1AE-AFC6-45F3-823F-EB2583FE53A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이등변 삼각형 86">
              <a:extLst>
                <a:ext uri="{FF2B5EF4-FFF2-40B4-BE49-F238E27FC236}">
                  <a16:creationId xmlns:a16="http://schemas.microsoft.com/office/drawing/2014/main" id="{51BA27E1-1BAB-455D-B8C4-7A73DFF4C48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B191B53-FFD8-4BE0-ACC3-2A040DF667D3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5266631-97EB-478F-A487-A484C8AF87A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EE73F865-3D26-47D3-9379-661E9C8B005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B9AC5BD-46C8-421B-B2C9-18DBE8DF9FF6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0C4674E-6565-4B52-B8E6-8DA7AE28976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이등변 삼각형 92">
              <a:extLst>
                <a:ext uri="{FF2B5EF4-FFF2-40B4-BE49-F238E27FC236}">
                  <a16:creationId xmlns:a16="http://schemas.microsoft.com/office/drawing/2014/main" id="{D56384A7-4BAF-4DB5-A3A8-3A73D66ED1B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ACAC62-2913-42C3-B49A-ED49D665E6C8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2E5A934-BD98-45AF-B95D-82C924AF2BE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C272408B-A018-4C3F-9FA5-78066D35A72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9505513-7986-4D47-A0CD-735135AD61A3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58667CD-6124-4687-961F-E4D69D295EE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DAD1AFDE-F1C4-4AC0-9CD1-2F99E064A1A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8EF347-4E7D-4647-9812-BF8C2E649B05}"/>
              </a:ext>
            </a:extLst>
          </p:cNvPr>
          <p:cNvSpPr/>
          <p:nvPr/>
        </p:nvSpPr>
        <p:spPr>
          <a:xfrm>
            <a:off x="569377" y="1426660"/>
            <a:ext cx="9727024" cy="492968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0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시각장애인을 대상으로 검증이 필요함</a:t>
            </a:r>
            <a:endParaRPr lang="en-US" altLang="ko-KR" sz="2000" b="1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시각장애인의 생활 패턴과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점자에 대한 인식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교육의 선호도 등 여러가지를 조사하고 검토하여  시각장애인의  필요성을 충족하는 방향으로 개발을 진행할 예정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 관련 논문이나 기사 그리고 실제 시각장애인의 의견을 수렴하여 본 시스템이 시각장애인에 대한 당위성을 확보할 예정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시스템의 완성도를 높인 후에 시각장애인 복지관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점자도서관 등 많은 시각장애인 관련 시설에서 주최하는 봉사활동에 참여하고 협조를 받아 테스트를 할 예정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SW</a:t>
            </a:r>
            <a:r>
              <a:rPr lang="ko-KR" altLang="en-US" sz="20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분량이 많아야 함</a:t>
            </a:r>
            <a:endParaRPr lang="en-US" altLang="ko-KR" sz="2000" b="1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어플리케이션에서 모든 동작을 제스처와 음성으로 진행하는데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온점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만의 커스텀 제스처를 활용하여 제작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하드웨어에 사용하는 점자표현 및 회로제어 소스코드 개발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서버에서 사용하는 점자를 맵핑하고 데이터를 처리하는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 웹페이지를 제작하고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 입출력을 위한 소스코드 개발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서버를 연동하는 코드 작성 및 서버구축 소스코드 필요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32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5F37194B-DA85-4184-8898-71230747E337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F022A62-2147-4C6E-9D7F-F2FB7DB0386B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666773D9-F5F7-44E2-A368-BE7C6347BBD8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05ED2B7-E0E2-4775-89C4-3DB7A1B9AE47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057DAAE-420D-4A1A-9FE6-F6AF36406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A8C0051-0C8F-4D09-98D2-F765E6062BF5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3DC7CEA-6530-4622-B10D-C73FE434F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FB14A28-E640-4042-AAF9-02508F1AFDD0}"/>
              </a:ext>
            </a:extLst>
          </p:cNvPr>
          <p:cNvSpPr txBox="1"/>
          <p:nvPr/>
        </p:nvSpPr>
        <p:spPr>
          <a:xfrm>
            <a:off x="1183533" y="463371"/>
            <a:ext cx="2249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서버 및 웹 페이지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A3CD878-35C7-4512-9116-0F67599EB361}"/>
              </a:ext>
            </a:extLst>
          </p:cNvPr>
          <p:cNvSpPr txBox="1"/>
          <p:nvPr/>
        </p:nvSpPr>
        <p:spPr>
          <a:xfrm>
            <a:off x="565531" y="1328521"/>
            <a:ext cx="9791250" cy="14773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'AWS' 에 Linux 를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설치하여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‘Apache Tomcat’</a:t>
            </a:r>
            <a:r>
              <a:rPr 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‘Apache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Tomcat’에서</a:t>
            </a:r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‘JSP’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서버 로직을 구축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 데이터 이동을 처리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401C70-55F1-4AA9-AE24-1BB722DC0BC1}"/>
              </a:ext>
            </a:extLst>
          </p:cNvPr>
          <p:cNvSpPr txBox="1"/>
          <p:nvPr/>
        </p:nvSpPr>
        <p:spPr>
          <a:xfrm>
            <a:off x="565531" y="3067771"/>
            <a:ext cx="9791250" cy="313932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안드로이드 스튜디오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JAVA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사용자에게 제공하는 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 웹페이지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HTML, CSS 를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PC에서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동시에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지원하는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UI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활용하여 유동적인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</a:t>
            </a:r>
            <a:r>
              <a: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구축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서버에서 데이터를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‘json’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포맷으로 데이터 가공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건의사항</a:t>
            </a:r>
            <a:r>
              <a:rPr lang="en-US" altLang="ko-KR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</a:t>
            </a:r>
            <a:r>
              <a:rPr lang="en-US" altLang="ko-KR" dirty="0">
                <a:solidFill>
                  <a:srgbClr val="FF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 빈도수가 높은 단어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ko-KR" altLang="en-US" b="1" dirty="0" err="1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오답률이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높은 단어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데이터 통계를 그래프로 표현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470738-35A0-4AAF-A8AB-5907C1D4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F86EC9-0B2D-45F7-98FC-72871F383D85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C13065A-1891-453F-A060-F664D24CA7C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이등변 삼각형 132">
              <a:extLst>
                <a:ext uri="{FF2B5EF4-FFF2-40B4-BE49-F238E27FC236}">
                  <a16:creationId xmlns:a16="http://schemas.microsoft.com/office/drawing/2014/main" id="{17A05C72-B78E-4950-8850-49B386AD4EC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E13419D-3E24-490D-A07F-9F87672F6091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053A938F-73FD-47B8-8186-300594F3951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id="{6C710DCD-455C-4E2E-A2E4-0A0FD03C905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1640060-79D5-47D0-815B-2DAF6F7D970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B826A77-89B7-4176-BDD9-6219E9AFBA8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이등변 삼각형 138">
              <a:extLst>
                <a:ext uri="{FF2B5EF4-FFF2-40B4-BE49-F238E27FC236}">
                  <a16:creationId xmlns:a16="http://schemas.microsoft.com/office/drawing/2014/main" id="{769D9223-2707-4224-9D92-4D577D1CFD5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EC4D0D0-E1F4-483E-A980-D88B35DD11CB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A828430-34DC-48AC-9AE1-4EDFF7CBD8A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이등변 삼각형 141">
              <a:extLst>
                <a:ext uri="{FF2B5EF4-FFF2-40B4-BE49-F238E27FC236}">
                  <a16:creationId xmlns:a16="http://schemas.microsoft.com/office/drawing/2014/main" id="{E6DB2A59-B0C0-4C7D-B857-DEE3A045E17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8275318-1013-4984-B788-E743522FF48C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34976D9-CA94-4F9A-9D92-69FC8A5888E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5" name="이등변 삼각형 144">
              <a:extLst>
                <a:ext uri="{FF2B5EF4-FFF2-40B4-BE49-F238E27FC236}">
                  <a16:creationId xmlns:a16="http://schemas.microsoft.com/office/drawing/2014/main" id="{A4B23FED-C8BD-4740-8317-8724A1D6AA2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9763322-7B41-4C08-A06A-8DFE2A3A5057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F8B571D6-FC11-4BCC-8238-CE60B7DA435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이등변 삼각형 147">
              <a:extLst>
                <a:ext uri="{FF2B5EF4-FFF2-40B4-BE49-F238E27FC236}">
                  <a16:creationId xmlns:a16="http://schemas.microsoft.com/office/drawing/2014/main" id="{065A88E8-9605-41C6-BF94-EF26CF97062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0C3F204-BF28-41B9-936F-69B169DC26A8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BE23E31-4EF9-4489-87EC-BEEA9AB7CF7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이등변 삼각형 150">
              <a:extLst>
                <a:ext uri="{FF2B5EF4-FFF2-40B4-BE49-F238E27FC236}">
                  <a16:creationId xmlns:a16="http://schemas.microsoft.com/office/drawing/2014/main" id="{EA97056B-30A5-4E2D-AB90-0B21770FF94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930D52C3-6977-4232-B821-D11BA8FB8303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61B5E6E-6C5C-47B9-B9A2-927A19F1356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이등변 삼각형 153">
              <a:extLst>
                <a:ext uri="{FF2B5EF4-FFF2-40B4-BE49-F238E27FC236}">
                  <a16:creationId xmlns:a16="http://schemas.microsoft.com/office/drawing/2014/main" id="{9F481811-AEB7-44B4-BB59-CB8A9C480A9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0D7621DA-0D43-4862-85FC-375254311DF5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49B765C-D003-43C4-9923-F44F1F0CBAF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이등변 삼각형 156">
              <a:extLst>
                <a:ext uri="{FF2B5EF4-FFF2-40B4-BE49-F238E27FC236}">
                  <a16:creationId xmlns:a16="http://schemas.microsoft.com/office/drawing/2014/main" id="{5F4F8638-157C-4551-8DCD-1A626F41132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C649B761-98D3-4541-B6EA-DCAB40E90466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D5CBF960-E910-4F53-916D-DF0B71F3BEF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0" name="이등변 삼각형 159">
              <a:extLst>
                <a:ext uri="{FF2B5EF4-FFF2-40B4-BE49-F238E27FC236}">
                  <a16:creationId xmlns:a16="http://schemas.microsoft.com/office/drawing/2014/main" id="{75250D6F-1DC6-4F59-AB79-A4398237BD2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080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5F37194B-DA85-4184-8898-71230747E337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F022A62-2147-4C6E-9D7F-F2FB7DB0386B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666773D9-F5F7-44E2-A368-BE7C6347BBD8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105ED2B7-E0E2-4775-89C4-3DB7A1B9AE47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057DAAE-420D-4A1A-9FE6-F6AF36406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A8C0051-0C8F-4D09-98D2-F765E6062BF5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3DC7CEA-6530-4622-B10D-C73FE434F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FB14A28-E640-4042-AAF9-02508F1AFDD0}"/>
              </a:ext>
            </a:extLst>
          </p:cNvPr>
          <p:cNvSpPr txBox="1"/>
          <p:nvPr/>
        </p:nvSpPr>
        <p:spPr>
          <a:xfrm>
            <a:off x="1528180" y="463371"/>
            <a:ext cx="1560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A3CD878-35C7-4512-9116-0F67599EB361}"/>
              </a:ext>
            </a:extLst>
          </p:cNvPr>
          <p:cNvSpPr txBox="1"/>
          <p:nvPr/>
        </p:nvSpPr>
        <p:spPr>
          <a:xfrm>
            <a:off x="565531" y="1328521"/>
            <a:ext cx="9791250" cy="36933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‘AWS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RDS’의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'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MySQL'을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 데이터베이스 구축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DA#을</a:t>
            </a:r>
            <a:r>
              <a:rPr 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사용하여 데이터데이터 베이스를 설계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Diagram을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활용하여 데이터베이스 설계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ADA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#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기본 모델 설계</a:t>
            </a:r>
            <a:r>
              <a:rPr 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# 기본 모델 설계</a:t>
            </a:r>
            <a:endParaRPr lang="ko-KR" altLang="en-US" dirty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'Public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IP'를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설정하여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'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EndPoint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WEB서버에서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접속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과 APP 의 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관련 데이터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포함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애플리케이션으로부터 각종 단어 리스트들을 수신하여 저장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한글과 점자를 매핑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테이블 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858C37-C00E-470B-BA87-D542BA7E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29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47D8E80-787C-4875-9327-CB6A7F4F2B88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EDC3A87-4DD6-4178-AA41-0533857C48C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71839397-82CB-4A5A-B791-BC4FEA3165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005329A-9B63-41C5-9FE2-950D2FA5A17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E8D2D3F-0D38-46CB-83EA-41F59040F05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361597BA-6852-4D0C-8820-18C5A2B699E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974465C-F22D-406D-9550-BCDD03DB296B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FCAA71C-50DE-4DE5-AA80-ADC9927A065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이등변 삼각형 106">
              <a:extLst>
                <a:ext uri="{FF2B5EF4-FFF2-40B4-BE49-F238E27FC236}">
                  <a16:creationId xmlns:a16="http://schemas.microsoft.com/office/drawing/2014/main" id="{497A7742-226B-4AF2-B4C9-5D4F2B691F3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7F01429-43EC-496B-B63E-9104E8A12D37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ED4687C-93FB-4070-9D92-C925F62EFED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이등변 삼각형 109">
              <a:extLst>
                <a:ext uri="{FF2B5EF4-FFF2-40B4-BE49-F238E27FC236}">
                  <a16:creationId xmlns:a16="http://schemas.microsoft.com/office/drawing/2014/main" id="{F1EF2765-6A6E-4B22-8E99-F6613CD12D4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0320906-2409-413E-A2C2-0E9E06FA94CD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9F34401-F1B8-495B-87DF-98426304542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C02271C9-437E-4C3C-A129-22887916125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59C82FD-ADAB-4509-90D0-FECCAD94B3F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9EE6CAE-5248-4005-AD74-7B2A27A5768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A274686A-A02E-412B-BA41-FA629487FF2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E2A8D0F-369F-4C3F-96D9-0DADFC850C27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6EF0E10-5495-4EB7-A4B3-BAF2E252927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7E2A5D20-8D50-4FEA-B76B-94F4BAFE3F4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1CA8190-CE0A-474B-858A-481E5FE54D9E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3A5D7EA-BB71-4272-8209-9438AAB1843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BD309B90-D6C7-47E5-A407-722FAF6033D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B8A300A-C5FE-47AC-9017-308C5A3713B3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BC5D7BD-1D5A-465C-B543-0BDA7DD7443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A0DF254F-FD78-405A-8FEB-D099E435A63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B4F29FB-03C3-4322-9FD4-07032DEE4F6E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50E1606-E579-4F02-A105-878966B5B97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5F87CEA2-A7B1-4F25-A8B3-DCF4FF82AAA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76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0DF5D2-9A8B-4175-9D38-55417960DF39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416BDC48-2F71-483E-8B98-F1E60D73BF60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2C2ACAD-8470-4F1C-BB13-CBFC834928BC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251F11B4-3B8F-40EB-BE42-933D3CE368B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B35627A3-CE14-49B4-8037-55E8C968A1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E1FBD7A-8A2A-424D-9583-B6648352384D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BD31AF2E-E5E2-467E-9EA8-9FDA2A7FC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3883C65-8700-4016-ADA8-ACD3466CCA2A}"/>
              </a:ext>
            </a:extLst>
          </p:cNvPr>
          <p:cNvSpPr txBox="1"/>
          <p:nvPr/>
        </p:nvSpPr>
        <p:spPr>
          <a:xfrm>
            <a:off x="849659" y="463371"/>
            <a:ext cx="2917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2DD4D-B950-44C7-A0E3-D008F57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7029EE3-0F49-4F7A-93F5-81188B1E4A4D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2E3EB62-5098-446D-A1FA-2EF2464F66F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이등변 삼각형 131">
              <a:extLst>
                <a:ext uri="{FF2B5EF4-FFF2-40B4-BE49-F238E27FC236}">
                  <a16:creationId xmlns:a16="http://schemas.microsoft.com/office/drawing/2014/main" id="{393B41AD-A4A5-4D2C-9B1D-788D7A88319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464E074-1688-4C10-B8CB-A1966E98BFB1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23983AB0-0B9D-4BE8-AF34-8C17EBB2EF1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6A748C81-A7AE-4CD0-A031-11E4CAD3988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B4E759EB-72B5-4E62-9E2E-64CF33AB82AD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CCCA6F0E-7688-4B25-9753-B6B51E052C6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5422EDBD-039D-4F1F-925D-CEBA567604D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2AA6712C-C988-4170-8772-18D38890916C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A27CBD4A-B44A-4D49-A3A5-6C51C78F9D7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74AF419D-8153-4719-BCAD-E329474B96B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82E8397-8A6D-41E0-A8AE-1F70D010AA53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B08D691-6B0B-443D-AAA0-16B741C3039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F6EF585B-3510-46EF-86B3-0794ECE1D1D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70DEFED-1B7B-40FE-9CCC-F8DE7C67ACE7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D0657447-F430-45BC-925A-CE05322A563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428A110A-CD4A-4268-8456-C7F43357228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183E495E-70B3-4BE7-A371-D89B49158702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889EA3F7-F5EE-4672-977A-E7BD9FE993D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C2905890-A97C-4AD4-945A-15BA5032580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548A2A5-D3E7-4F46-9F69-48C246D0618E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482A90D-D35E-4615-9DC7-36FA95E0920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4787DF99-0E22-44C8-88EC-871CEB975F5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F190C852-CD8F-4989-A961-DE714D9A6387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E1AE116A-7265-48D2-888B-9350101AF7B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AA1D9887-8058-4CF1-8E86-B67BA44AAC7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7DE01AA5-CB33-4AEC-A7CF-639C3702A05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DA3597C-62E4-46C0-9C38-574E2011DAC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이등변 삼각형 158">
              <a:extLst>
                <a:ext uri="{FF2B5EF4-FFF2-40B4-BE49-F238E27FC236}">
                  <a16:creationId xmlns:a16="http://schemas.microsoft.com/office/drawing/2014/main" id="{4FC2FA10-C35C-4B7F-AF24-5B35177558E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94FE8B-1C85-407C-B68A-EE0251397E65}"/>
              </a:ext>
            </a:extLst>
          </p:cNvPr>
          <p:cNvSpPr txBox="1"/>
          <p:nvPr/>
        </p:nvSpPr>
        <p:spPr>
          <a:xfrm>
            <a:off x="546125" y="1516083"/>
            <a:ext cx="5627407" cy="17927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 환경 구성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3D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프린터를 활용하여 점자키트가 완성된 상태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소스코드 업로드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서버 구동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스마트폰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어플리케이션 동작 및 체험 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모니터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웹페이지 확인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D275D88-2F58-4ECE-9CB3-45743DEFF991}"/>
              </a:ext>
            </a:extLst>
          </p:cNvPr>
          <p:cNvGrpSpPr/>
          <p:nvPr/>
        </p:nvGrpSpPr>
        <p:grpSpPr>
          <a:xfrm>
            <a:off x="6353144" y="1703884"/>
            <a:ext cx="4288829" cy="4529335"/>
            <a:chOff x="6380465" y="1298810"/>
            <a:chExt cx="4288829" cy="4529335"/>
          </a:xfrm>
        </p:grpSpPr>
        <p:pic>
          <p:nvPicPr>
            <p:cNvPr id="44" name="그림 43" descr="그리기이(가) 표시된 사진&#10;&#10;자동 생성된 설명">
              <a:extLst>
                <a:ext uri="{FF2B5EF4-FFF2-40B4-BE49-F238E27FC236}">
                  <a16:creationId xmlns:a16="http://schemas.microsoft.com/office/drawing/2014/main" id="{0FC67C20-5BD8-4AD6-A229-CB1BC851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39" y="1298810"/>
              <a:ext cx="1534593" cy="1534593"/>
            </a:xfrm>
            <a:prstGeom prst="rect">
              <a:avLst/>
            </a:prstGeom>
          </p:spPr>
        </p:pic>
        <p:pic>
          <p:nvPicPr>
            <p:cNvPr id="45" name="그림 44" descr="개체, 그리기이(가) 표시된 사진&#10;&#10;자동 생성된 설명">
              <a:extLst>
                <a:ext uri="{FF2B5EF4-FFF2-40B4-BE49-F238E27FC236}">
                  <a16:creationId xmlns:a16="http://schemas.microsoft.com/office/drawing/2014/main" id="{C1AB09BD-32AD-4854-8FB9-9FCF5B466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356" y="4187312"/>
              <a:ext cx="1271501" cy="1271501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50CD7EC-6217-4425-A9B5-CF8BFD524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0465" y="4163784"/>
              <a:ext cx="1303889" cy="1303889"/>
            </a:xfrm>
            <a:prstGeom prst="rect">
              <a:avLst/>
            </a:prstGeom>
          </p:spPr>
        </p:pic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AB8B9FD1-9C3B-4E02-8062-775EDA2C8417}"/>
                </a:ext>
              </a:extLst>
            </p:cNvPr>
            <p:cNvSpPr/>
            <p:nvPr/>
          </p:nvSpPr>
          <p:spPr>
            <a:xfrm rot="3103384">
              <a:off x="9395858" y="3421069"/>
              <a:ext cx="860612" cy="297476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3B080FAA-294E-4F17-B2F3-ED6166328FBF}"/>
                </a:ext>
              </a:extLst>
            </p:cNvPr>
            <p:cNvSpPr/>
            <p:nvPr/>
          </p:nvSpPr>
          <p:spPr>
            <a:xfrm rot="13903384">
              <a:off x="9044628" y="3567328"/>
              <a:ext cx="860612" cy="297476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6316B9CE-0171-489F-81C5-3209A90D4FAA}"/>
                </a:ext>
              </a:extLst>
            </p:cNvPr>
            <p:cNvSpPr/>
            <p:nvPr/>
          </p:nvSpPr>
          <p:spPr>
            <a:xfrm rot="7660897">
              <a:off x="7132630" y="3471738"/>
              <a:ext cx="903405" cy="297476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D46554-EA07-46D2-BE03-32480F10D9C6}"/>
                </a:ext>
              </a:extLst>
            </p:cNvPr>
            <p:cNvSpPr txBox="1"/>
            <p:nvPr/>
          </p:nvSpPr>
          <p:spPr>
            <a:xfrm>
              <a:off x="9397792" y="5458813"/>
              <a:ext cx="1271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서버 및 웹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CE4B4E-CD75-4958-B20C-A7408D4A0BEF}"/>
                </a:ext>
              </a:extLst>
            </p:cNvPr>
            <p:cNvSpPr txBox="1"/>
            <p:nvPr/>
          </p:nvSpPr>
          <p:spPr>
            <a:xfrm>
              <a:off x="7828132" y="286438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어플리케이션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5595D9-1B9C-4836-BE4F-3AB1CD75143A}"/>
                </a:ext>
              </a:extLst>
            </p:cNvPr>
            <p:cNvSpPr txBox="1"/>
            <p:nvPr/>
          </p:nvSpPr>
          <p:spPr>
            <a:xfrm>
              <a:off x="6526647" y="545441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점자키트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297341F-8DCF-40EE-A978-E794A4D596B3}"/>
              </a:ext>
            </a:extLst>
          </p:cNvPr>
          <p:cNvSpPr txBox="1"/>
          <p:nvPr/>
        </p:nvSpPr>
        <p:spPr>
          <a:xfrm>
            <a:off x="543918" y="3564902"/>
            <a:ext cx="5593317" cy="270843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    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데모 순서</a:t>
            </a: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endParaRPr lang="en-US" altLang="ko-KR" sz="10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점자키트 전원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서버 구동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스마트폰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점자키트 블루투스 연동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스마트폰에서 교육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퀴즈 기능을 시연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점자키트에서 결과를 확인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스마트폰에서 번역과 음성게시판을 시연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웹에서 결과를 확인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8270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1">
            <a:extLst>
              <a:ext uri="{FF2B5EF4-FFF2-40B4-BE49-F238E27FC236}">
                <a16:creationId xmlns:a16="http://schemas.microsoft.com/office/drawing/2014/main" id="{97952254-79D3-4AA1-BDC9-339BB96FF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62549"/>
              </p:ext>
            </p:extLst>
          </p:nvPr>
        </p:nvGraphicFramePr>
        <p:xfrm>
          <a:off x="611626" y="1708093"/>
          <a:ext cx="10008245" cy="4015056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378491">
                  <a:extLst>
                    <a:ext uri="{9D8B030D-6E8A-4147-A177-3AD203B41FA5}">
                      <a16:colId xmlns:a16="http://schemas.microsoft.com/office/drawing/2014/main" val="1817037610"/>
                    </a:ext>
                  </a:extLst>
                </a:gridCol>
                <a:gridCol w="2314493">
                  <a:extLst>
                    <a:ext uri="{9D8B030D-6E8A-4147-A177-3AD203B41FA5}">
                      <a16:colId xmlns:a16="http://schemas.microsoft.com/office/drawing/2014/main" val="991308679"/>
                    </a:ext>
                  </a:extLst>
                </a:gridCol>
                <a:gridCol w="1971062">
                  <a:extLst>
                    <a:ext uri="{9D8B030D-6E8A-4147-A177-3AD203B41FA5}">
                      <a16:colId xmlns:a16="http://schemas.microsoft.com/office/drawing/2014/main" val="170503940"/>
                    </a:ext>
                  </a:extLst>
                </a:gridCol>
                <a:gridCol w="2319688">
                  <a:extLst>
                    <a:ext uri="{9D8B030D-6E8A-4147-A177-3AD203B41FA5}">
                      <a16:colId xmlns:a16="http://schemas.microsoft.com/office/drawing/2014/main" val="1194504302"/>
                    </a:ext>
                  </a:extLst>
                </a:gridCol>
                <a:gridCol w="2024511">
                  <a:extLst>
                    <a:ext uri="{9D8B030D-6E8A-4147-A177-3AD203B41FA5}">
                      <a16:colId xmlns:a16="http://schemas.microsoft.com/office/drawing/2014/main" val="1031793678"/>
                    </a:ext>
                  </a:extLst>
                </a:gridCol>
              </a:tblGrid>
              <a:tr h="5217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김학진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문준혁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송민욱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이세민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68832"/>
                  </a:ext>
                </a:extLst>
              </a:tr>
              <a:tr h="116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자료수집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DB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연동 방법 및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활용방안 조사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TTS, STT API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사용법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실례 조사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제스처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드래그 인터페이스 조사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기존 어플 기술 조사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부품 및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실례 조사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7597"/>
                  </a:ext>
                </a:extLst>
              </a:tr>
              <a:tr h="116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 설계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회로 설계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구조 설계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스키마 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구조 설계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스키마 설계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회로 설계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 설계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599661"/>
                  </a:ext>
                </a:extLst>
              </a:tr>
              <a:tr h="1164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APP, DB, Web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연동 서버 구현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TTS&amp;STT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를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사용한 음성인식 기능 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제스처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드래그를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사용한 모션기능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아두이노를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활용한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 키트 구현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20372"/>
                  </a:ext>
                </a:extLst>
              </a:tr>
            </a:tbl>
          </a:graphicData>
        </a:graphic>
      </p:graphicFrame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9232F5-5159-4148-BFFE-E8FFAA615E5E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45BD321-0F2E-4A9B-8D2B-7EA0B89D1B0A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7C2A065-359B-4D46-BCF8-647BE93A5F50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9E7BED2-AD3C-4C2E-A437-57C48DD88D7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64B7A34-F098-4744-BAD2-6BBC12942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058A720-BBC2-4D5E-B60E-FA6AD0140147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BF709DC-675C-488B-98D0-CFC6BFA70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448CCB2-3A09-4F39-BEC6-C6CC27B0FBF1}"/>
              </a:ext>
            </a:extLst>
          </p:cNvPr>
          <p:cNvSpPr txBox="1"/>
          <p:nvPr/>
        </p:nvSpPr>
        <p:spPr>
          <a:xfrm>
            <a:off x="1728553" y="463371"/>
            <a:ext cx="115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분담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6352C5-C4D7-4F69-87D2-D4E511B8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91547C0-F3A2-41DE-8C20-B12946E53552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05A40BC-A827-426F-8ADE-D88A287BDE2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E8BCABD5-68DA-458A-8BD9-03CCDFD83F3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E250011-EE9D-41BB-9E8C-7828276A42E4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530FE5A9-F82E-4B2E-9FB7-E3E3811F410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B1608E7A-AC7E-42E6-8F4A-B58754E43C8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C708C0A-02E6-42B5-ADFA-0EF0E3643136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2D66C581-1C8E-4945-A484-441D778DA70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7B8F0A6E-0826-475D-982C-1AE4BC3E68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08C6D3F0-26A4-49F7-802C-10925BEB4D58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C68E8D1-7E79-4386-AFF7-45D13BA23EB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E1897C9A-8E9E-4FF5-A5A3-7EF465B6A67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93E3CE6-BEF0-4245-A2A5-D5F76A16A564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72BD3B2-3C71-4162-98F6-B8F3139AD69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id="{893AAE44-DBBE-4A38-88FE-7D8C17086C8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6B229BD-78BA-4AB2-8FC9-CED49B99E85A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100654F-FFB7-498A-8E64-64870883F75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4354B53A-8690-41D7-8D12-FF270B66E1C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37897FE-8EC3-4B1F-9CE0-C1EDE9E914EC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E3E07A07-51F9-438E-9BDD-6C847BD87E7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793FC268-3928-4489-A98E-854356228D1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1548E07-EAB3-4C25-9024-8E2D1823C66D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B39D03E-E289-4BBE-8C8A-4ED03100AAF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9E63E8FF-F8DD-4898-B2DA-C1C71279C26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BC14EA9-D4A4-46CE-A76E-9F5560B9B131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4C650B2-ACAC-4BEA-B69B-467ABC3F660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4F01A334-F71E-4DB2-9037-A1B63EEFCBC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A9D26E4-15A1-421D-B0BB-7EBB50D7F8DA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E63C8157-7BFE-4F8C-BFD6-3F1647122C7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CAFDC55B-E3E4-407F-920A-71E648CF833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6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806B8CEE-58A4-41BB-8279-77C6CBDB4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46169"/>
              </p:ext>
            </p:extLst>
          </p:nvPr>
        </p:nvGraphicFramePr>
        <p:xfrm>
          <a:off x="550272" y="1015812"/>
          <a:ext cx="8736936" cy="56768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570">
                  <a:extLst>
                    <a:ext uri="{9D8B030D-6E8A-4147-A177-3AD203B41FA5}">
                      <a16:colId xmlns:a16="http://schemas.microsoft.com/office/drawing/2014/main" val="2360940971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3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414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추진사항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 내용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06">
                <a:tc>
                  <a:txBody>
                    <a:bodyPr/>
                    <a:lstStyle/>
                    <a:p>
                      <a:pPr marL="342900" indent="-342900" algn="ctr" latinLnBrk="1"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계획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유사 컨텐츠 실례 조사 및 기능 비교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06">
                <a:tc>
                  <a:txBody>
                    <a:bodyPr/>
                    <a:lstStyle/>
                    <a:p>
                      <a:pPr marL="342900" indent="-342900" algn="ctr" latinLnBrk="1"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요구사항 정의 및 분석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0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소프트웨어 설계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하드웨어 설계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기능 매뉴얼 설계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9090"/>
                  </a:ext>
                </a:extLst>
              </a:tr>
              <a:tr h="335306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제스처 기능 개발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 키트 개발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음성인식 기능 개발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431189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프로토 타입 개발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350806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클라이언트 구현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552154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서버 구현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52473"/>
                  </a:ext>
                </a:extLst>
              </a:tr>
              <a:tr h="335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매뉴얼 작성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161645"/>
                  </a:ext>
                </a:extLst>
              </a:tr>
              <a:tr h="33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테스트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샘플링 제작 및 피드백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종료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결과물 산출</a:t>
                      </a: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9777" marR="79777" marT="39889" marB="3988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23FC6C3D-956D-4438-930B-4291BC94B8C1}"/>
              </a:ext>
            </a:extLst>
          </p:cNvPr>
          <p:cNvSpPr/>
          <p:nvPr/>
        </p:nvSpPr>
        <p:spPr>
          <a:xfrm>
            <a:off x="4156303" y="1747308"/>
            <a:ext cx="61253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CAF19DC-91FF-4F26-A55C-0522AD64A24A}"/>
              </a:ext>
            </a:extLst>
          </p:cNvPr>
          <p:cNvSpPr/>
          <p:nvPr/>
        </p:nvSpPr>
        <p:spPr>
          <a:xfrm>
            <a:off x="4156303" y="2077685"/>
            <a:ext cx="125388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F69E988-D01C-4AD1-892B-B25AF4185056}"/>
              </a:ext>
            </a:extLst>
          </p:cNvPr>
          <p:cNvSpPr/>
          <p:nvPr/>
        </p:nvSpPr>
        <p:spPr>
          <a:xfrm>
            <a:off x="4803088" y="2422332"/>
            <a:ext cx="125388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58B79EF-C30A-472D-A500-1CD9260EB525}"/>
              </a:ext>
            </a:extLst>
          </p:cNvPr>
          <p:cNvSpPr/>
          <p:nvPr/>
        </p:nvSpPr>
        <p:spPr>
          <a:xfrm>
            <a:off x="4801360" y="2748599"/>
            <a:ext cx="125388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942BBF-2836-4BBB-9E09-8F1F5D78B1C1}"/>
              </a:ext>
            </a:extLst>
          </p:cNvPr>
          <p:cNvSpPr/>
          <p:nvPr/>
        </p:nvSpPr>
        <p:spPr>
          <a:xfrm>
            <a:off x="4801360" y="3089136"/>
            <a:ext cx="125388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16CFB510-6B4A-4C0F-87EA-1224AC0D3D53}"/>
              </a:ext>
            </a:extLst>
          </p:cNvPr>
          <p:cNvSpPr/>
          <p:nvPr/>
        </p:nvSpPr>
        <p:spPr>
          <a:xfrm>
            <a:off x="4801360" y="3418840"/>
            <a:ext cx="1896147" cy="17845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1000">
                <a:schemeClr val="tx1">
                  <a:lumMod val="10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FEB549B-74FC-45EE-B260-E313EA3CE733}"/>
              </a:ext>
            </a:extLst>
          </p:cNvPr>
          <p:cNvSpPr/>
          <p:nvPr/>
        </p:nvSpPr>
        <p:spPr>
          <a:xfrm>
            <a:off x="7366000" y="5769959"/>
            <a:ext cx="619797" cy="169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ECF45F9-5B3F-49CB-A4E5-C8B18F4C2814}"/>
              </a:ext>
            </a:extLst>
          </p:cNvPr>
          <p:cNvSpPr/>
          <p:nvPr/>
        </p:nvSpPr>
        <p:spPr>
          <a:xfrm>
            <a:off x="7366000" y="6113465"/>
            <a:ext cx="1260475" cy="169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4C4FAAA-8F39-4F9E-8B96-FEFAA6831A7A}"/>
              </a:ext>
            </a:extLst>
          </p:cNvPr>
          <p:cNvSpPr/>
          <p:nvPr/>
        </p:nvSpPr>
        <p:spPr>
          <a:xfrm>
            <a:off x="8013988" y="6452430"/>
            <a:ext cx="1260475" cy="169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205A909-68B5-4705-B3A1-154A3B5E41EB}"/>
              </a:ext>
            </a:extLst>
          </p:cNvPr>
          <p:cNvSpPr/>
          <p:nvPr/>
        </p:nvSpPr>
        <p:spPr>
          <a:xfrm>
            <a:off x="4801360" y="3769863"/>
            <a:ext cx="1253887" cy="169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A287C98-C65C-4E9B-8B90-C70CD96AB02F}"/>
              </a:ext>
            </a:extLst>
          </p:cNvPr>
          <p:cNvGrpSpPr/>
          <p:nvPr/>
        </p:nvGrpSpPr>
        <p:grpSpPr>
          <a:xfrm>
            <a:off x="550272" y="175549"/>
            <a:ext cx="3500579" cy="776750"/>
            <a:chOff x="285361" y="289849"/>
            <a:chExt cx="3500579" cy="77675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32EFA1A-594F-47DD-886C-DA2F3C7B3852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5837823-22C2-4472-8CDE-0AF89DAE9CB2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6296E91-21FE-4AF2-A210-AC28BA80DB67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AEBDB0C-D4D1-47B8-A064-46CFA42BB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E9BA6F33-9C63-424D-860B-606EA85A685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81D8973-37C9-4A51-A3EE-425E3A0B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06BFD9-E94F-4181-9933-4829418B3D8C}"/>
              </a:ext>
            </a:extLst>
          </p:cNvPr>
          <p:cNvSpPr txBox="1"/>
          <p:nvPr/>
        </p:nvSpPr>
        <p:spPr>
          <a:xfrm>
            <a:off x="1241242" y="349071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수행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78A615-050A-45AA-B081-92F0CE7B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2DE5640-27D6-465B-9974-6E64EC888E62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CEAFABE-8C48-4F19-BAFE-D111C667580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057B264F-A3FC-4E56-8AF0-26F636C1955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08237A4-86B9-46E4-98AB-74F20593F1E5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39BEE7B-B1EF-436C-88DE-18B055DF4AA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3A4A4D1F-F0CF-4A1E-8B20-A19DFA50715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C1D580C-8341-4280-9298-C95CB591922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9CD12D3-F73D-4ED5-9485-61D714DA487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3898F05E-05A6-44E8-9C49-EB7D89DB692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651DC61-34A6-464A-B716-C4FFE96B5BB5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007B2BA-DE0A-45B8-94CB-66FD12CCAF7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34C7D29F-9614-4742-B005-C01D57BABEF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AC83B17-FA1A-43C1-8494-16CC86533297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C68102B-A145-41A2-B0D8-346ABC174F3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EE1C84CC-E45C-4C23-B8A8-696819E32B5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6EF98F5-5CBA-4645-A742-F9E602994396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A4F05F9-C647-40D2-ADDB-02A946A86A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이등변 삼각형 136">
              <a:extLst>
                <a:ext uri="{FF2B5EF4-FFF2-40B4-BE49-F238E27FC236}">
                  <a16:creationId xmlns:a16="http://schemas.microsoft.com/office/drawing/2014/main" id="{3B123A72-4077-417B-8BA5-8D2B7D8D6AA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7114478-A56D-4E0F-BDC1-FD46E53D5B5E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12361C-755A-468B-8F27-A76988756F2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BBF2F15D-CA98-4359-9C8F-8EF549FEA6A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40D4908-9E77-4E20-8588-DE1D9042B0EC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6F5DE0C-02B9-43C1-8556-527325DF69F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6BDD2FFA-0E6F-4295-B138-2614677CBFB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4CAC309D-0008-40A9-897B-B14B68151C44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2091FC8-5615-4B3B-8538-A19989FF91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A10E3138-9F8A-4C96-BD17-0201A1EA92F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3C83F69-E4E9-4F60-9E59-904A7381241E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0EE199-A402-40CF-BCBF-994AF4F92B6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EDEA36D8-CC18-4C34-AE3C-B2FAD274AD7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273D2EC-4C50-42FF-B6E2-F4AB50BFAF93}"/>
              </a:ext>
            </a:extLst>
          </p:cNvPr>
          <p:cNvSpPr/>
          <p:nvPr/>
        </p:nvSpPr>
        <p:spPr>
          <a:xfrm>
            <a:off x="5443620" y="4427112"/>
            <a:ext cx="1896147" cy="178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F6CA216-CFCF-4FD9-A9A6-3C85CE5C3753}"/>
              </a:ext>
            </a:extLst>
          </p:cNvPr>
          <p:cNvSpPr/>
          <p:nvPr/>
        </p:nvSpPr>
        <p:spPr>
          <a:xfrm>
            <a:off x="5443620" y="5105270"/>
            <a:ext cx="1904918" cy="169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0844F4CA-7060-469B-8A31-953077AB1296}"/>
              </a:ext>
            </a:extLst>
          </p:cNvPr>
          <p:cNvSpPr/>
          <p:nvPr/>
        </p:nvSpPr>
        <p:spPr>
          <a:xfrm>
            <a:off x="6089650" y="4761837"/>
            <a:ext cx="1896147" cy="178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A4D591-919A-426E-BB4E-7935BBFA9298}"/>
              </a:ext>
            </a:extLst>
          </p:cNvPr>
          <p:cNvSpPr/>
          <p:nvPr/>
        </p:nvSpPr>
        <p:spPr>
          <a:xfrm>
            <a:off x="4801360" y="4092387"/>
            <a:ext cx="1896147" cy="17845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99000">
                <a:schemeClr val="tx1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0164880E-2DCA-4F35-B44C-1942B25BD8F4}"/>
              </a:ext>
            </a:extLst>
          </p:cNvPr>
          <p:cNvSpPr/>
          <p:nvPr/>
        </p:nvSpPr>
        <p:spPr>
          <a:xfrm>
            <a:off x="5443619" y="5435384"/>
            <a:ext cx="1906506" cy="178452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48000">
                <a:schemeClr val="tx1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A287C98-C65C-4E9B-8B90-C70CD96AB02F}"/>
              </a:ext>
            </a:extLst>
          </p:cNvPr>
          <p:cNvGrpSpPr/>
          <p:nvPr/>
        </p:nvGrpSpPr>
        <p:grpSpPr>
          <a:xfrm>
            <a:off x="550272" y="175549"/>
            <a:ext cx="3500579" cy="776750"/>
            <a:chOff x="285361" y="289849"/>
            <a:chExt cx="3500579" cy="77675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32EFA1A-594F-47DD-886C-DA2F3C7B3852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5837823-22C2-4472-8CDE-0AF89DAE9CB2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6296E91-21FE-4AF2-A210-AC28BA80DB67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AEBDB0C-D4D1-47B8-A064-46CFA42BB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E9BA6F33-9C63-424D-860B-606EA85A685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C81D8973-37C9-4A51-A3EE-425E3A0BC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06BFD9-E94F-4181-9933-4829418B3D8C}"/>
              </a:ext>
            </a:extLst>
          </p:cNvPr>
          <p:cNvSpPr txBox="1"/>
          <p:nvPr/>
        </p:nvSpPr>
        <p:spPr>
          <a:xfrm>
            <a:off x="1241243" y="349071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졸업연구 진행 상황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78A615-050A-45AA-B081-92F0CE7B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2DE5640-27D6-465B-9974-6E64EC888E62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8CEAFABE-8C48-4F19-BAFE-D111C667580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057B264F-A3FC-4E56-8AF0-26F636C1955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08237A4-86B9-46E4-98AB-74F20593F1E5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39BEE7B-B1EF-436C-88DE-18B055DF4AA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이등변 삼각형 124">
              <a:extLst>
                <a:ext uri="{FF2B5EF4-FFF2-40B4-BE49-F238E27FC236}">
                  <a16:creationId xmlns:a16="http://schemas.microsoft.com/office/drawing/2014/main" id="{3A4A4D1F-F0CF-4A1E-8B20-A19DFA50715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C1D580C-8341-4280-9298-C95CB591922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B9CD12D3-F73D-4ED5-9485-61D714DA487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이등변 삼각형 127">
              <a:extLst>
                <a:ext uri="{FF2B5EF4-FFF2-40B4-BE49-F238E27FC236}">
                  <a16:creationId xmlns:a16="http://schemas.microsoft.com/office/drawing/2014/main" id="{3898F05E-05A6-44E8-9C49-EB7D89DB692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651DC61-34A6-464A-B716-C4FFE96B5BB5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8007B2BA-DE0A-45B8-94CB-66FD12CCAF7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34C7D29F-9614-4742-B005-C01D57BABEF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AC83B17-FA1A-43C1-8494-16CC86533297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C68102B-A145-41A2-B0D8-346ABC174F3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4" name="이등변 삼각형 133">
              <a:extLst>
                <a:ext uri="{FF2B5EF4-FFF2-40B4-BE49-F238E27FC236}">
                  <a16:creationId xmlns:a16="http://schemas.microsoft.com/office/drawing/2014/main" id="{EE1C84CC-E45C-4C23-B8A8-696819E32B5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6EF98F5-5CBA-4645-A742-F9E602994396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A4F05F9-C647-40D2-ADDB-02A946A86A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이등변 삼각형 136">
              <a:extLst>
                <a:ext uri="{FF2B5EF4-FFF2-40B4-BE49-F238E27FC236}">
                  <a16:creationId xmlns:a16="http://schemas.microsoft.com/office/drawing/2014/main" id="{3B123A72-4077-417B-8BA5-8D2B7D8D6AA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B7114478-A56D-4E0F-BDC1-FD46E53D5B5E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6912361C-755A-468B-8F27-A76988756F2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이등변 삼각형 139">
              <a:extLst>
                <a:ext uri="{FF2B5EF4-FFF2-40B4-BE49-F238E27FC236}">
                  <a16:creationId xmlns:a16="http://schemas.microsoft.com/office/drawing/2014/main" id="{BBF2F15D-CA98-4359-9C8F-8EF549FEA6A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40D4908-9E77-4E20-8588-DE1D9042B0EC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6F5DE0C-02B9-43C1-8556-527325DF69F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이등변 삼각형 142">
              <a:extLst>
                <a:ext uri="{FF2B5EF4-FFF2-40B4-BE49-F238E27FC236}">
                  <a16:creationId xmlns:a16="http://schemas.microsoft.com/office/drawing/2014/main" id="{6BDD2FFA-0E6F-4295-B138-2614677CBFB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4CAC309D-0008-40A9-897B-B14B68151C44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D2091FC8-5615-4B3B-8538-A19989FF91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이등변 삼각형 145">
              <a:extLst>
                <a:ext uri="{FF2B5EF4-FFF2-40B4-BE49-F238E27FC236}">
                  <a16:creationId xmlns:a16="http://schemas.microsoft.com/office/drawing/2014/main" id="{A10E3138-9F8A-4C96-BD17-0201A1EA92F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3C83F69-E4E9-4F60-9E59-904A7381241E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6D0EE199-A402-40CF-BCBF-994AF4F92B6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이등변 삼각형 148">
              <a:extLst>
                <a:ext uri="{FF2B5EF4-FFF2-40B4-BE49-F238E27FC236}">
                  <a16:creationId xmlns:a16="http://schemas.microsoft.com/office/drawing/2014/main" id="{EDEA36D8-CC18-4C34-AE3C-B2FAD274AD7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aphicFrame>
        <p:nvGraphicFramePr>
          <p:cNvPr id="57" name="표 31">
            <a:extLst>
              <a:ext uri="{FF2B5EF4-FFF2-40B4-BE49-F238E27FC236}">
                <a16:creationId xmlns:a16="http://schemas.microsoft.com/office/drawing/2014/main" id="{09D409E4-0D40-425F-B283-0FC835AB9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609289"/>
              </p:ext>
            </p:extLst>
          </p:nvPr>
        </p:nvGraphicFramePr>
        <p:xfrm>
          <a:off x="565531" y="1250234"/>
          <a:ext cx="9708449" cy="4678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9309">
                  <a:extLst>
                    <a:ext uri="{9D8B030D-6E8A-4147-A177-3AD203B41FA5}">
                      <a16:colId xmlns:a16="http://schemas.microsoft.com/office/drawing/2014/main" val="1817037610"/>
                    </a:ext>
                  </a:extLst>
                </a:gridCol>
                <a:gridCol w="1765092">
                  <a:extLst>
                    <a:ext uri="{9D8B030D-6E8A-4147-A177-3AD203B41FA5}">
                      <a16:colId xmlns:a16="http://schemas.microsoft.com/office/drawing/2014/main" val="991308679"/>
                    </a:ext>
                  </a:extLst>
                </a:gridCol>
                <a:gridCol w="678367">
                  <a:extLst>
                    <a:ext uri="{9D8B030D-6E8A-4147-A177-3AD203B41FA5}">
                      <a16:colId xmlns:a16="http://schemas.microsoft.com/office/drawing/2014/main" val="170503940"/>
                    </a:ext>
                  </a:extLst>
                </a:gridCol>
                <a:gridCol w="700584">
                  <a:extLst>
                    <a:ext uri="{9D8B030D-6E8A-4147-A177-3AD203B41FA5}">
                      <a16:colId xmlns:a16="http://schemas.microsoft.com/office/drawing/2014/main" val="3958568210"/>
                    </a:ext>
                  </a:extLst>
                </a:gridCol>
                <a:gridCol w="2694305">
                  <a:extLst>
                    <a:ext uri="{9D8B030D-6E8A-4147-A177-3AD203B41FA5}">
                      <a16:colId xmlns:a16="http://schemas.microsoft.com/office/drawing/2014/main" val="1194504302"/>
                    </a:ext>
                  </a:extLst>
                </a:gridCol>
                <a:gridCol w="2530792">
                  <a:extLst>
                    <a:ext uri="{9D8B030D-6E8A-4147-A177-3AD203B41FA5}">
                      <a16:colId xmlns:a16="http://schemas.microsoft.com/office/drawing/2014/main" val="1031793678"/>
                    </a:ext>
                  </a:extLst>
                </a:gridCol>
              </a:tblGrid>
              <a:tr h="3161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모듈명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세부모듈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진도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전체진도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문제점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해결방안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3568832"/>
                  </a:ext>
                </a:extLst>
              </a:tr>
              <a:tr h="4572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아두이노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점자키트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모터 및 </a:t>
                      </a:r>
                      <a:r>
                        <a:rPr lang="en-US" altLang="ko-KR" sz="1200" dirty="0"/>
                        <a:t>PWM</a:t>
                      </a:r>
                      <a:r>
                        <a:rPr lang="ko-KR" altLang="en-US" sz="1200" dirty="0"/>
                        <a:t>제어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90%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70%</a:t>
                      </a:r>
                      <a:endParaRPr lang="ko-KR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점자표현을 위한 </a:t>
                      </a:r>
                      <a:r>
                        <a:rPr lang="en-US" altLang="ko-KR" sz="1200" dirty="0"/>
                        <a:t>3D </a:t>
                      </a:r>
                      <a:r>
                        <a:rPr lang="ko-KR" altLang="en-US" sz="1200" dirty="0"/>
                        <a:t>모델링의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수치가 정교함을 요함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여러 버전의 모델링을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통한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정확한 수치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27597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블루투스 연동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70%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44638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3D</a:t>
                      </a:r>
                      <a:r>
                        <a:rPr lang="ko-KR" altLang="en-US" sz="1200" dirty="0"/>
                        <a:t>모델링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50%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모터 배치 및 낚시줄의 길이설정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시행착오를 통한 </a:t>
                      </a:r>
                      <a:endParaRPr lang="en-US" altLang="ko-KR" sz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정교한 수치 설정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608337"/>
                  </a:ext>
                </a:extLst>
              </a:tr>
              <a:tr h="31615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애플리케이션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사용자 인터페이스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10%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44%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우선순위가 밀려남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다른 모듈 구현 후 개발예정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599661"/>
                  </a:ext>
                </a:extLst>
              </a:tr>
              <a:tr h="316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커스텀 제스처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70%</a:t>
                      </a:r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정밀한 제스처 컨트롤의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시행착오를 통한 테스트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051771"/>
                  </a:ext>
                </a:extLst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음성 </a:t>
                      </a:r>
                      <a:r>
                        <a:rPr lang="en-US" altLang="ko-KR" sz="1200" dirty="0"/>
                        <a:t>API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음성 인식을 본 </a:t>
                      </a:r>
                      <a:r>
                        <a:rPr lang="ko-KR" altLang="en-US" sz="1200" dirty="0" err="1"/>
                        <a:t>어플에</a:t>
                      </a:r>
                      <a:r>
                        <a:rPr lang="ko-KR" altLang="en-US" sz="1200" dirty="0"/>
                        <a:t> 맞게 커스텀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하는 것의 어려움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및 오픈소스 참조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540530"/>
                  </a:ext>
                </a:extLst>
              </a:tr>
              <a:tr h="316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블루투스 연동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70%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연결단계의 시각장애인 접근성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맞춤 코드작성 후 테스트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482206"/>
                  </a:ext>
                </a:extLst>
              </a:tr>
              <a:tr h="333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어플 주요 기능</a:t>
                      </a:r>
                      <a:endParaRPr lang="en-US" altLang="ko-KR" sz="1200" dirty="0"/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( </a:t>
                      </a:r>
                      <a:r>
                        <a:rPr lang="ko-KR" altLang="en-US" sz="1200" dirty="0"/>
                        <a:t>번역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교육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퀴즈 </a:t>
                      </a:r>
                      <a:r>
                        <a:rPr lang="en-US" altLang="ko-KR" sz="1200" dirty="0"/>
                        <a:t>)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점자키트와 통합테스트 불가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점자키트 완성 후 테스트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37683"/>
                  </a:ext>
                </a:extLst>
              </a:tr>
              <a:tr h="20018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웹서버</a:t>
                      </a:r>
                      <a:r>
                        <a:rPr lang="en-US" altLang="ko-KR" sz="1400" dirty="0"/>
                        <a:t>/DB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데이터베이스 설계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점자 데이터의 가공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시행착오 후 </a:t>
                      </a:r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온점</a:t>
                      </a:r>
                      <a:r>
                        <a:rPr lang="en-US" altLang="ko-KR" sz="1200" dirty="0"/>
                        <a:t>’</a:t>
                      </a:r>
                      <a:r>
                        <a:rPr lang="ko-KR" altLang="en-US" sz="1200" dirty="0"/>
                        <a:t>에 맞는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설계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020372"/>
                  </a:ext>
                </a:extLst>
              </a:tr>
              <a:tr h="200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프론트엔드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기본 디자인만 구현상태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백엔드</a:t>
                      </a:r>
                      <a:r>
                        <a:rPr lang="ko-KR" altLang="en-US" sz="1200" dirty="0"/>
                        <a:t> 로직 완성 후 구현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420288"/>
                  </a:ext>
                </a:extLst>
              </a:tr>
              <a:tr h="200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백엔드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최소한의 로직만 만들어 둔 상태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통합테스트를 통한 구현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346397"/>
                  </a:ext>
                </a:extLst>
              </a:tr>
              <a:tr h="2224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48%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62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71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790686F9-6D52-4670-A636-7F4CA709EC0D}"/>
              </a:ext>
            </a:extLst>
          </p:cNvPr>
          <p:cNvSpPr txBox="1"/>
          <p:nvPr/>
        </p:nvSpPr>
        <p:spPr>
          <a:xfrm>
            <a:off x="556124" y="1854725"/>
            <a:ext cx="9800657" cy="332398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주소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https://github.com/ed502/On_Dot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https://github.com/martin01202	: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김학진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https://github.com/mjhstar		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문준혁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https://github.com/minuk1236	: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송민욱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https://github.com/ed502		: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이세민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81F499-11D0-44A9-8B2E-C08C110C4B95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70D05F4-80B2-4E71-9E71-C95082D2B137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E57B079-9DBF-4570-9FEA-E522E3D0EB3D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9D3A69E-B7A7-4A8E-BCDD-7B837A0BA1B0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E9B04BD-A47F-40A2-84FA-41BC669B9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F709F3A6-F970-478A-B9DC-CE273D38646E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089A0AD-95F4-429B-A84A-05C94F481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27383B0-3F96-4751-BBD5-0B93E86B55B2}"/>
              </a:ext>
            </a:extLst>
          </p:cNvPr>
          <p:cNvSpPr txBox="1"/>
          <p:nvPr/>
        </p:nvSpPr>
        <p:spPr>
          <a:xfrm>
            <a:off x="1803897" y="46337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GitHub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930D8E-30F1-4703-B8AA-39C2E7FC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34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137402D-3A3B-4040-B5CD-0092AEF143FB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8444776-7E49-45CB-ADFF-A8A99C8EFC7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6C629D3B-B587-450F-815A-CFF76E1D531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73AE9D5-1EBC-4EB4-8746-27647EB0E408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161EA7E-BD5B-45CB-A5DD-30AF6F7CC32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312E42EA-F8D8-4B9B-8E93-77818517951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608422D-54CB-4083-89B5-96BA9D051095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9D58580-CCD3-4BD3-83E6-CEAA12DFAB3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69E89314-1961-439D-A54E-F0C53828242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989ACBDA-61F1-4BE6-9C83-A6571BD017D9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6009D0F-766D-4D0A-9797-C187DA928AD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D164CD6B-58A2-4FE1-BC5D-130E12813E8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12E5A08-3537-4B37-BD5C-5675EAFF0A8B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66B7BE0D-3B88-4B3E-B338-370AD247DA9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id="{7261F9D6-58D4-4A09-8EFB-7FC06C693C8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32C7EFB8-B3DC-4794-ACF4-8635C67E3EE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DECC7AE7-B337-472F-AB72-43F4930912A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1C5CCA4B-5A07-4AB1-AD61-562FE30DB13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761D87D-A815-41D1-9A1B-63FC0D6C42C0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75DF826-A57D-4064-94BE-5614EB6B57B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AD1A2040-4F55-45B1-BD05-0805D88A21A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61636C6-D57E-42A6-A630-99AEF666CCE6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8770E6B-B847-4864-A7F2-EF4D637006D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73C2F2D7-E8B2-4915-BB5A-0421D811FBD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7974FFD-D811-4F5A-AA9F-D466C79CBEA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47D63D3-B123-468E-85A1-CE50AA30AF4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95C6C6D8-C0FD-4A85-8C94-151191F6519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EBB5B46-F5FF-407D-BD1D-CA919BA5A831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12DC733-B672-42C3-AB68-6D8313281DD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6323F076-5B39-4A69-B2A6-3B8A97795DA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235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790686F9-6D52-4670-A636-7F4CA709EC0D}"/>
              </a:ext>
            </a:extLst>
          </p:cNvPr>
          <p:cNvSpPr txBox="1"/>
          <p:nvPr/>
        </p:nvSpPr>
        <p:spPr>
          <a:xfrm>
            <a:off x="550272" y="1625219"/>
            <a:ext cx="9800657" cy="4524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보건복지부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“2017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장애인 실태조사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정책보고서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2017-90,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발간등록 </a:t>
            </a:r>
            <a:r>
              <a:rPr lang="en-US" altLang="ko-KR" sz="17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11-1352000-000568-12</a:t>
            </a:r>
            <a:endParaRPr lang="en-US" altLang="ko-KR" sz="17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탭틸로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탭틸로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사용설명서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https://www.taptilo.com/kor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(2019/11/10)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봄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시각장애인을 위한 점자학습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  <a:hlinkClick r:id="rId3"/>
              </a:rPr>
              <a:t>https://github.com/ch-Yoon/refectoring_braille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,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ch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-Yoon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뉴스토마토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 “VC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진동점자학습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”,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  <a:hlinkClick r:id="rId4"/>
              </a:rPr>
              <a:t>http://www.newstomato.com/ReadNews.aspx?no=906184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 (2019/11/18)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번역 파이썬 프로그램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,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  <a:hlinkClick r:id="rId5"/>
              </a:rPr>
              <a:t>https://github.com/hyonzin/hangul-braille-converter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, </a:t>
            </a:r>
            <a:r>
              <a:rPr lang="en-US" altLang="ko-KR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hyonzin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한국시각장애인 연합회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 “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시각장애인의 이해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”, 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  <a:hlinkClick r:id="rId6"/>
              </a:rPr>
              <a:t>http://www.kbuwel.or.kr/Blind/Braille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, (2019/11/15)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JEREMY BLUM, 2014/05/26,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익스플로링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아두이노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lt"/>
              </a:rPr>
              <a:t>한빛아카데미</a:t>
            </a:r>
            <a:endParaRPr 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lt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81F499-11D0-44A9-8B2E-C08C110C4B95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070D05F4-80B2-4E71-9E71-C95082D2B137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1E57B079-9DBF-4570-9FEA-E522E3D0EB3D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9D3A69E-B7A7-4A8E-BCDD-7B837A0BA1B0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E9B04BD-A47F-40A2-84FA-41BC669B9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F709F3A6-F970-478A-B9DC-CE273D38646E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089A0AD-95F4-429B-A84A-05C94F4816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27383B0-3F96-4751-BBD5-0B93E86B55B2}"/>
              </a:ext>
            </a:extLst>
          </p:cNvPr>
          <p:cNvSpPr txBox="1"/>
          <p:nvPr/>
        </p:nvSpPr>
        <p:spPr>
          <a:xfrm>
            <a:off x="1728555" y="463371"/>
            <a:ext cx="115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930D8E-30F1-4703-B8AA-39C2E7FC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BE31E53-0A8A-4933-93D9-790D6D2ED2B1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2348714-5CA5-4CFB-A713-AFC0C4097C1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24E5324B-F12E-44C8-99C7-E947EEBC0A0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CBCA822-54EF-4F79-8FB0-4EA75EB6F3A2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75532D6-693B-404A-8C3E-EA0966CBC56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BC42B375-B622-4B29-8799-ECB32252B0E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5ED5A30-4C5C-485F-B67A-0F20568CC851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F3417F7-E7A1-4367-BF3A-3E16F92BC1C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이등변 삼각형 105">
              <a:extLst>
                <a:ext uri="{FF2B5EF4-FFF2-40B4-BE49-F238E27FC236}">
                  <a16:creationId xmlns:a16="http://schemas.microsoft.com/office/drawing/2014/main" id="{9020C84C-F904-4865-A984-8D6AD51F8C0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40D558A-AC53-4BAB-9A14-A66C5F2E0F3F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EB62B7F-E1C9-4CCD-8494-0805D1E1244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이등변 삼각형 108">
              <a:extLst>
                <a:ext uri="{FF2B5EF4-FFF2-40B4-BE49-F238E27FC236}">
                  <a16:creationId xmlns:a16="http://schemas.microsoft.com/office/drawing/2014/main" id="{DE479D2D-326E-4948-9E42-9BAFC901825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237C923-A37D-44B8-8BCB-468F9E59EAD5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FE1260D-5B6B-41DD-9288-3A72257B17B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이등변 삼각형 111">
              <a:extLst>
                <a:ext uri="{FF2B5EF4-FFF2-40B4-BE49-F238E27FC236}">
                  <a16:creationId xmlns:a16="http://schemas.microsoft.com/office/drawing/2014/main" id="{2D21799C-7192-4051-A503-41108C13C77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D090F16-BADF-44A5-AE67-08DE9023C703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73BA6E12-3BC6-45B3-8926-0D195E6CC7B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이등변 삼각형 114">
              <a:extLst>
                <a:ext uri="{FF2B5EF4-FFF2-40B4-BE49-F238E27FC236}">
                  <a16:creationId xmlns:a16="http://schemas.microsoft.com/office/drawing/2014/main" id="{EFA673E6-A98D-4B83-BC39-57082B175E6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7EABFC-1606-4677-97A7-9BAF23EB0E14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1B32446-D616-4FA4-8231-CA20D706F1E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3B54C05B-C264-44B7-A560-8663EF3655F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50B2E70F-570C-4A6F-A7B4-15E4ED0DF26C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D19D74DB-FDC5-4EC5-AF27-5139CDEECFB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64214D00-7F2F-47D8-9667-51BC5514B0F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0E4C5B6-B833-49DC-8DA3-1F5ACDB8023F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9513B3F-3DB8-450E-B4EB-B880BF10751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이등변 삼각형 123">
              <a:extLst>
                <a:ext uri="{FF2B5EF4-FFF2-40B4-BE49-F238E27FC236}">
                  <a16:creationId xmlns:a16="http://schemas.microsoft.com/office/drawing/2014/main" id="{AA5C2BAF-6DF6-4D8D-ACBE-C80305B9911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A65221A-BE86-46FA-9FF8-10EE8A2C09FA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A94709D8-A908-4C08-9BB9-3C9ABCE1D45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이등변 삼각형 126">
              <a:extLst>
                <a:ext uri="{FF2B5EF4-FFF2-40B4-BE49-F238E27FC236}">
                  <a16:creationId xmlns:a16="http://schemas.microsoft.com/office/drawing/2014/main" id="{708139FC-9F13-46E3-8799-00E2A1892C6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222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6BF6FB0-0920-4388-B0ED-5C51EB38BC2A}"/>
              </a:ext>
            </a:extLst>
          </p:cNvPr>
          <p:cNvSpPr txBox="1"/>
          <p:nvPr/>
        </p:nvSpPr>
        <p:spPr>
          <a:xfrm>
            <a:off x="4594631" y="2644170"/>
            <a:ext cx="30027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9600" dirty="0">
              <a:solidFill>
                <a:srgbClr val="E0D6D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45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7B6868F7-DD14-4459-8111-E7DE043DAA3D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058D1798-6D20-479C-99B7-6C1A0228413C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3FF4716-6166-4DB3-BC27-8D97E7C2A48F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A9B7389-ADCF-49E9-AB1B-FA00E69E45CE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9478900-0FE2-41E8-A027-39D4F7DCB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2FB6588F-00D6-4395-BB0F-50B1EB47D547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D1805AF-557F-43AD-988C-431547125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510090D-657F-413E-888F-8C72351FBE84}"/>
              </a:ext>
            </a:extLst>
          </p:cNvPr>
          <p:cNvSpPr txBox="1"/>
          <p:nvPr/>
        </p:nvSpPr>
        <p:spPr>
          <a:xfrm>
            <a:off x="1728542" y="463371"/>
            <a:ext cx="1159293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CF90CF-D668-4D1D-8688-610B7C0D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CF876C3-1C89-4375-9DC0-88C9A5E5DAC0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20D08E8-542F-4BB8-868E-0629F77ABB1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A6124300-FC4D-4EA7-A2F3-7D84D4E133F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A98F607-11BF-4FCB-94B8-9025A7F48B99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noFill/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C027CD6-6EC1-4948-B12C-E737F191AB9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7D35D29D-DA40-4F0B-814D-D9244DE7A5E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953E06-270D-4DAE-8012-F054DA9B56EE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noFill/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CDAA359-BD54-486D-B7C7-BBDE28B4CED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C8486AFB-5361-4527-9F82-58B6D33FE3F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24A323A-9577-4053-A323-A5FBFC8090C4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979F98D-ACF8-497C-B639-993A75AA281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E90DACCC-2451-4559-A013-752CCCB5BAB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F7CC14C-8DEB-4017-9192-89B5BD50BA35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25A3D4D-3932-498F-A903-39A10E8406D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E026D00F-DC86-4736-83FF-28E86234DDE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C085C4-0B29-4B85-AF99-E0D9A91A06CC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917DD6-4DE5-4A20-864A-D3588FFE0FC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9F67C493-6F24-45CE-8053-6D3AE8FDDC1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5246E1-7C61-41D8-94DA-B453F7D46C28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584EB76-01A5-420A-927A-A77C6EAEAD5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C2A2A855-A36A-4FCA-A207-52DC4EACB19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F38191A-EBAF-489A-A2C3-F403A5576034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06C65B-4460-478E-811A-E8E6895F848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7E87D093-34E2-4642-894C-315C54301F6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53530F7-EAD5-48CD-A75A-FF1BAD73B3EF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F9DE188-7A23-4D81-8C0A-282378ECCC1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6A52449A-1CCA-489A-B7CF-B3427CFAC5F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D9B4AFB-C3B9-4D01-8DA3-7FF3DB5DAAC0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7E994C6-F1AA-4EBA-813E-05B87082D4C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235AB814-78E7-491E-8407-9960B65F715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B5E1DAD-7D88-4657-B82D-BC3719C30884}"/>
              </a:ext>
            </a:extLst>
          </p:cNvPr>
          <p:cNvSpPr/>
          <p:nvPr/>
        </p:nvSpPr>
        <p:spPr>
          <a:xfrm>
            <a:off x="717543" y="3191932"/>
            <a:ext cx="2763594" cy="25053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개발배경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86%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  해독 불가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95%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     후천적 발생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70% 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이후 발생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새롭게 점자를 습득하는 데 어려움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래픽 3" descr="물음표">
            <a:extLst>
              <a:ext uri="{FF2B5EF4-FFF2-40B4-BE49-F238E27FC236}">
                <a16:creationId xmlns:a16="http://schemas.microsoft.com/office/drawing/2014/main" id="{DE5B2B0D-BC1F-4139-AC98-549CC79E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9340" y="1150837"/>
            <a:ext cx="1800000" cy="1800000"/>
          </a:xfrm>
          <a:prstGeom prst="rect">
            <a:avLst/>
          </a:prstGeom>
        </p:spPr>
      </p:pic>
      <p:pic>
        <p:nvPicPr>
          <p:cNvPr id="6" name="그래픽 5" descr="느낌표">
            <a:extLst>
              <a:ext uri="{FF2B5EF4-FFF2-40B4-BE49-F238E27FC236}">
                <a16:creationId xmlns:a16="http://schemas.microsoft.com/office/drawing/2014/main" id="{4F2658D4-671A-46D5-B84C-A7932106D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2846" y="1150837"/>
            <a:ext cx="1800000" cy="1800000"/>
          </a:xfrm>
          <a:prstGeom prst="rect">
            <a:avLst/>
          </a:prstGeom>
        </p:spPr>
      </p:pic>
      <p:pic>
        <p:nvPicPr>
          <p:cNvPr id="8" name="그래픽 7" descr="번개">
            <a:extLst>
              <a:ext uri="{FF2B5EF4-FFF2-40B4-BE49-F238E27FC236}">
                <a16:creationId xmlns:a16="http://schemas.microsoft.com/office/drawing/2014/main" id="{74DE7DEB-9977-4A51-8062-C20DCE7CE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961" y="1150837"/>
            <a:ext cx="1800000" cy="18000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B8837F-D1B3-44CD-B59E-9CC76564DB37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999340" y="2050837"/>
            <a:ext cx="171350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B8DE74-9514-4215-B4A6-874AE83467D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512846" y="2050837"/>
            <a:ext cx="163511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C097D93-B41E-4672-9AD4-2FD1808258DF}"/>
              </a:ext>
            </a:extLst>
          </p:cNvPr>
          <p:cNvSpPr/>
          <p:nvPr/>
        </p:nvSpPr>
        <p:spPr>
          <a:xfrm>
            <a:off x="4231049" y="3191932"/>
            <a:ext cx="2763594" cy="25053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개발목표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시각장애인이 자가학습 할 수 있는 시스템 구성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음성인식을 통해 음성을 점자로 번역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제스처를 통해 편의성을 높임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학습을 통해 자가 학습 진단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2D9737C-82F0-4F8C-9BBB-16E1CAC8302D}"/>
              </a:ext>
            </a:extLst>
          </p:cNvPr>
          <p:cNvSpPr/>
          <p:nvPr/>
        </p:nvSpPr>
        <p:spPr>
          <a:xfrm>
            <a:off x="7744554" y="3191932"/>
            <a:ext cx="2606814" cy="25053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개발효과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조력자 없이 자가 학습 가능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점자를 음성으로 번역 하여 불편함 해소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제스처로 기존 어플의 불편함 해소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01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1">
            <a:extLst>
              <a:ext uri="{FF2B5EF4-FFF2-40B4-BE49-F238E27FC236}">
                <a16:creationId xmlns:a16="http://schemas.microsoft.com/office/drawing/2014/main" id="{1EAC4239-CBF6-4092-95B9-C01510096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07018"/>
              </p:ext>
            </p:extLst>
          </p:nvPr>
        </p:nvGraphicFramePr>
        <p:xfrm>
          <a:off x="1360475" y="1708094"/>
          <a:ext cx="8621725" cy="3617875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231675">
                  <a:extLst>
                    <a:ext uri="{9D8B030D-6E8A-4147-A177-3AD203B41FA5}">
                      <a16:colId xmlns:a16="http://schemas.microsoft.com/office/drawing/2014/main" val="1817037610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991308679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170503940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1194504302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1031793678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2256007448"/>
                    </a:ext>
                  </a:extLst>
                </a:gridCol>
                <a:gridCol w="1231675">
                  <a:extLst>
                    <a:ext uri="{9D8B030D-6E8A-4147-A177-3AD203B41FA5}">
                      <a16:colId xmlns:a16="http://schemas.microsoft.com/office/drawing/2014/main" val="195760555"/>
                    </a:ext>
                  </a:extLst>
                </a:gridCol>
              </a:tblGrid>
              <a:tr h="72357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UI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적합성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점자키트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단독 사용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 방법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 페이지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학습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68832"/>
                  </a:ext>
                </a:extLst>
              </a:tr>
              <a:tr h="72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탭틸로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△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27597"/>
                  </a:ext>
                </a:extLst>
              </a:tr>
              <a:tr h="72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599661"/>
                  </a:ext>
                </a:extLst>
              </a:tr>
              <a:tr h="723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VC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진동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점자 학습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20372"/>
                  </a:ext>
                </a:extLst>
              </a:tr>
              <a:tr h="723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온점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63417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A81581CB-277E-45C8-BC72-F024F3D63B58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97853AE-1423-4C2E-A099-21E1304064C1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B6A090A-6A0F-4111-95CA-DAFC0B9E7BCA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66B1082-5480-493E-B823-365B1368AA68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DF877B7-8412-43BD-86F0-17D0B14A1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1613969-FE39-4962-B1C7-A4FD9520A81C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F76E83F-C4A1-4E40-A4EF-9D876C107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315A512-E343-4CF4-AB1B-5386D2ADF1CD}"/>
              </a:ext>
            </a:extLst>
          </p:cNvPr>
          <p:cNvSpPr txBox="1"/>
          <p:nvPr/>
        </p:nvSpPr>
        <p:spPr>
          <a:xfrm>
            <a:off x="1327000" y="463371"/>
            <a:ext cx="196239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연구 및 사례</a:t>
            </a:r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9E08BC61-446E-4134-BD13-95F24DE1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367E00-A6CF-4997-8580-4D0BA1103468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92044F-4ACC-4EB9-869F-278E4962441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B85E34D6-F7B7-4310-9607-6FB623A2502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04440C-06E2-4CFD-8D74-B97E15471A0A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D77F08D-DB9E-44D1-931B-FB07A0BD7FB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7F1EDCC9-8919-479D-BBBC-E5777A73058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E85E4B-0DFE-4E03-8271-CB40B9413086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7BD6CC9-962A-454D-A23D-EBC8580B896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2A1100F-63A7-4C32-9814-E9969A981E1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424B41-3BAE-4DBC-8D85-592AD29353F4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570F378-6E77-4224-BA0A-25FF334D152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21064955-2CAA-4F0B-B65A-43DDB0C56F2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D969032-381D-46EF-87DD-ED7A1C74465C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4559406-FA2D-42CC-BDC2-D17AD26C5AE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7653E5BD-488B-4155-ABC5-DD1177E1D88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110AC7-9B4A-48DB-89C0-79C85274B3D3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4074B0F-F8CD-4FE4-AC6E-EED9DD4D13EE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5F2B8BE9-2A46-425D-A91D-64AABA5CE75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875A8D-8C4A-42B9-A0A9-799A8E8AEA27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0B54BD8-10BB-42F9-8904-A450E9FC4A9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B0C9C968-8199-4302-AB17-943D28762D8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0F8EBB-9CFF-456E-8CDA-CEA0368A34FC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D8C96A-A8DE-4B16-8DED-9B83A89F5344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5088A0D8-695A-4206-BA96-8AFAC46F0E4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B5893D8-423A-4B37-91E9-E23C5A76DAC4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C8FC793-3A10-4462-A827-82422FDB5D0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447F153A-DD97-4809-86AC-BBAF6BD3F45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8F8F821-1F3F-434F-8A07-5AEB235B543E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noFill/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7FEA862-68AD-46A2-B7B9-9B61998B390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83D60CEA-0F5D-4A7B-8A53-DF22D323296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51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B86D2F-799B-4055-B41E-80BE80FE1363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526274-50C5-4D77-AFA7-1462ECB4ECBE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11F43D-B2F2-494B-97E5-228140D6F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766DA42-F10C-45B8-8923-86ED7371633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971E36-7C73-4648-B83F-683EE7AD0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025929C-D868-4C4E-AD27-D1ACD8284D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9A73E6-3B78-4C09-B77C-1C80C2EDE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578099-9BB9-432D-8068-2A51C28CE40F}"/>
              </a:ext>
            </a:extLst>
          </p:cNvPr>
          <p:cNvSpPr txBox="1"/>
          <p:nvPr/>
        </p:nvSpPr>
        <p:spPr>
          <a:xfrm>
            <a:off x="1395934" y="463371"/>
            <a:ext cx="18245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46A04-FA47-4B8C-B7E7-24E4EA0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9" name="그림 148" descr="그리기이(가) 표시된 사진&#10;&#10;자동 생성된 설명">
            <a:extLst>
              <a:ext uri="{FF2B5EF4-FFF2-40B4-BE49-F238E27FC236}">
                <a16:creationId xmlns:a16="http://schemas.microsoft.com/office/drawing/2014/main" id="{15815F5D-F4D1-44FA-89E8-F19A8D7C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5" y="1866846"/>
            <a:ext cx="1499937" cy="1499937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1818755-DA93-4F05-AA62-0D39165D4E1A}"/>
              </a:ext>
            </a:extLst>
          </p:cNvPr>
          <p:cNvSpPr/>
          <p:nvPr/>
        </p:nvSpPr>
        <p:spPr>
          <a:xfrm>
            <a:off x="4600012" y="3690464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5EEC5B5D-9975-4714-9ACF-4AFAD1C3CDCF}"/>
              </a:ext>
            </a:extLst>
          </p:cNvPr>
          <p:cNvSpPr/>
          <p:nvPr/>
        </p:nvSpPr>
        <p:spPr>
          <a:xfrm>
            <a:off x="1717868" y="3422069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17A7848E-BCD6-422E-A780-135D04673F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7959" y="1876560"/>
            <a:ext cx="1116075" cy="1063040"/>
          </a:xfrm>
          <a:prstGeom prst="rect">
            <a:avLst/>
          </a:prstGeom>
        </p:spPr>
      </p:pic>
      <p:pic>
        <p:nvPicPr>
          <p:cNvPr id="153" name="그림 152" descr="그리기이(가) 표시된 사진&#10;&#10;자동 생성된 설명">
            <a:extLst>
              <a:ext uri="{FF2B5EF4-FFF2-40B4-BE49-F238E27FC236}">
                <a16:creationId xmlns:a16="http://schemas.microsoft.com/office/drawing/2014/main" id="{D4522E10-1F20-439E-BC39-E0D73CF28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832426"/>
            <a:ext cx="1499937" cy="1499937"/>
          </a:xfrm>
          <a:prstGeom prst="rect">
            <a:avLst/>
          </a:prstGeom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A11967D-09B1-4F16-8859-CA1F344466DF}"/>
              </a:ext>
            </a:extLst>
          </p:cNvPr>
          <p:cNvSpPr/>
          <p:nvPr/>
        </p:nvSpPr>
        <p:spPr>
          <a:xfrm>
            <a:off x="8849077" y="3310497"/>
            <a:ext cx="1022985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점자키트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A44F66F-47E4-45C4-AF10-7C77C6C2F379}"/>
              </a:ext>
            </a:extLst>
          </p:cNvPr>
          <p:cNvSpPr/>
          <p:nvPr/>
        </p:nvSpPr>
        <p:spPr>
          <a:xfrm>
            <a:off x="5913173" y="3070706"/>
            <a:ext cx="1012869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음성안내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화살표: 오른쪽 160">
            <a:extLst>
              <a:ext uri="{FF2B5EF4-FFF2-40B4-BE49-F238E27FC236}">
                <a16:creationId xmlns:a16="http://schemas.microsoft.com/office/drawing/2014/main" id="{120310C6-7C42-4368-9689-6E4E9F2F02DC}"/>
              </a:ext>
            </a:extLst>
          </p:cNvPr>
          <p:cNvSpPr/>
          <p:nvPr/>
        </p:nvSpPr>
        <p:spPr>
          <a:xfrm>
            <a:off x="2968337" y="2449340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화살표: 오른쪽 161">
            <a:extLst>
              <a:ext uri="{FF2B5EF4-FFF2-40B4-BE49-F238E27FC236}">
                <a16:creationId xmlns:a16="http://schemas.microsoft.com/office/drawing/2014/main" id="{6B2EA923-5797-45BF-8ADF-A69A9DBCE60C}"/>
              </a:ext>
            </a:extLst>
          </p:cNvPr>
          <p:cNvSpPr/>
          <p:nvPr/>
        </p:nvSpPr>
        <p:spPr>
          <a:xfrm>
            <a:off x="7336202" y="2449340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F5010B-A820-44B5-9ECA-84EAF17FDF84}"/>
              </a:ext>
            </a:extLst>
          </p:cNvPr>
          <p:cNvGrpSpPr/>
          <p:nvPr/>
        </p:nvGrpSpPr>
        <p:grpSpPr>
          <a:xfrm>
            <a:off x="4395602" y="1414591"/>
            <a:ext cx="1150935" cy="2120060"/>
            <a:chOff x="4395602" y="1414591"/>
            <a:chExt cx="1150935" cy="2120060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2F57F9B1-C9FE-44DC-A183-65A8E493DBAC}"/>
                </a:ext>
              </a:extLst>
            </p:cNvPr>
            <p:cNvSpPr/>
            <p:nvPr/>
          </p:nvSpPr>
          <p:spPr>
            <a:xfrm>
              <a:off x="4674114" y="1760189"/>
              <a:ext cx="635961" cy="4732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lt"/>
                </a:rPr>
                <a:t>초성</a:t>
              </a:r>
            </a:p>
          </p:txBody>
        </p:sp>
        <p:sp>
          <p:nvSpPr>
            <p:cNvPr id="165" name="그래픽 7" descr="스마트폰">
              <a:extLst>
                <a:ext uri="{FF2B5EF4-FFF2-40B4-BE49-F238E27FC236}">
                  <a16:creationId xmlns:a16="http://schemas.microsoft.com/office/drawing/2014/main" id="{7E912EA7-5CE3-4DC5-A81B-A8947C2815CE}"/>
                </a:ext>
              </a:extLst>
            </p:cNvPr>
            <p:cNvSpPr/>
            <p:nvPr/>
          </p:nvSpPr>
          <p:spPr>
            <a:xfrm>
              <a:off x="4395602" y="1414591"/>
              <a:ext cx="1150935" cy="2120060"/>
            </a:xfrm>
            <a:custGeom>
              <a:avLst/>
              <a:gdLst>
                <a:gd name="connsiteX0" fmla="*/ 2096779 w 2396319"/>
                <a:gd name="connsiteY0" fmla="*/ 3812179 h 4414102"/>
                <a:gd name="connsiteX1" fmla="*/ 299540 w 2396319"/>
                <a:gd name="connsiteY1" fmla="*/ 3812179 h 4414102"/>
                <a:gd name="connsiteX2" fmla="*/ 299540 w 2396319"/>
                <a:gd name="connsiteY2" fmla="*/ 601923 h 4414102"/>
                <a:gd name="connsiteX3" fmla="*/ 2096779 w 2396319"/>
                <a:gd name="connsiteY3" fmla="*/ 601923 h 4414102"/>
                <a:gd name="connsiteX4" fmla="*/ 2096779 w 2396319"/>
                <a:gd name="connsiteY4" fmla="*/ 3812179 h 4414102"/>
                <a:gd name="connsiteX5" fmla="*/ 998466 w 2396319"/>
                <a:gd name="connsiteY5" fmla="*/ 200641 h 4414102"/>
                <a:gd name="connsiteX6" fmla="*/ 1397853 w 2396319"/>
                <a:gd name="connsiteY6" fmla="*/ 200641 h 4414102"/>
                <a:gd name="connsiteX7" fmla="*/ 1497699 w 2396319"/>
                <a:gd name="connsiteY7" fmla="*/ 300962 h 4414102"/>
                <a:gd name="connsiteX8" fmla="*/ 1397853 w 2396319"/>
                <a:gd name="connsiteY8" fmla="*/ 401282 h 4414102"/>
                <a:gd name="connsiteX9" fmla="*/ 998466 w 2396319"/>
                <a:gd name="connsiteY9" fmla="*/ 401282 h 4414102"/>
                <a:gd name="connsiteX10" fmla="*/ 898620 w 2396319"/>
                <a:gd name="connsiteY10" fmla="*/ 300962 h 4414102"/>
                <a:gd name="connsiteX11" fmla="*/ 998466 w 2396319"/>
                <a:gd name="connsiteY11" fmla="*/ 200641 h 4414102"/>
                <a:gd name="connsiteX12" fmla="*/ 2296473 w 2396319"/>
                <a:gd name="connsiteY12" fmla="*/ 0 h 4414102"/>
                <a:gd name="connsiteX13" fmla="*/ 99847 w 2396319"/>
                <a:gd name="connsiteY13" fmla="*/ 0 h 4414102"/>
                <a:gd name="connsiteX14" fmla="*/ 0 w 2396319"/>
                <a:gd name="connsiteY14" fmla="*/ 100321 h 4414102"/>
                <a:gd name="connsiteX15" fmla="*/ 0 w 2396319"/>
                <a:gd name="connsiteY15" fmla="*/ 4313782 h 4414102"/>
                <a:gd name="connsiteX16" fmla="*/ 99847 w 2396319"/>
                <a:gd name="connsiteY16" fmla="*/ 4414102 h 4414102"/>
                <a:gd name="connsiteX17" fmla="*/ 2296473 w 2396319"/>
                <a:gd name="connsiteY17" fmla="*/ 4414102 h 4414102"/>
                <a:gd name="connsiteX18" fmla="*/ 2396319 w 2396319"/>
                <a:gd name="connsiteY18" fmla="*/ 4313782 h 4414102"/>
                <a:gd name="connsiteX19" fmla="*/ 2396319 w 2396319"/>
                <a:gd name="connsiteY19" fmla="*/ 100321 h 4414102"/>
                <a:gd name="connsiteX20" fmla="*/ 2296473 w 2396319"/>
                <a:gd name="connsiteY20" fmla="*/ 0 h 441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319" h="4414102">
                  <a:moveTo>
                    <a:pt x="2096779" y="3812179"/>
                  </a:moveTo>
                  <a:lnTo>
                    <a:pt x="299540" y="3812179"/>
                  </a:lnTo>
                  <a:lnTo>
                    <a:pt x="299540" y="601923"/>
                  </a:lnTo>
                  <a:lnTo>
                    <a:pt x="2096779" y="601923"/>
                  </a:lnTo>
                  <a:lnTo>
                    <a:pt x="2096779" y="3812179"/>
                  </a:lnTo>
                  <a:close/>
                  <a:moveTo>
                    <a:pt x="998466" y="200641"/>
                  </a:moveTo>
                  <a:lnTo>
                    <a:pt x="1397853" y="200641"/>
                  </a:lnTo>
                  <a:cubicBezTo>
                    <a:pt x="1452768" y="200641"/>
                    <a:pt x="1497699" y="245785"/>
                    <a:pt x="1497699" y="300962"/>
                  </a:cubicBezTo>
                  <a:cubicBezTo>
                    <a:pt x="1497699" y="356138"/>
                    <a:pt x="1452768" y="401282"/>
                    <a:pt x="1397853" y="401282"/>
                  </a:cubicBezTo>
                  <a:lnTo>
                    <a:pt x="998466" y="401282"/>
                  </a:lnTo>
                  <a:cubicBezTo>
                    <a:pt x="943551" y="401282"/>
                    <a:pt x="898620" y="356138"/>
                    <a:pt x="898620" y="300962"/>
                  </a:cubicBezTo>
                  <a:cubicBezTo>
                    <a:pt x="898620" y="245785"/>
                    <a:pt x="943551" y="200641"/>
                    <a:pt x="998466" y="200641"/>
                  </a:cubicBezTo>
                  <a:close/>
                  <a:moveTo>
                    <a:pt x="2296473" y="0"/>
                  </a:moveTo>
                  <a:lnTo>
                    <a:pt x="99847" y="0"/>
                  </a:lnTo>
                  <a:cubicBezTo>
                    <a:pt x="44931" y="0"/>
                    <a:pt x="0" y="45144"/>
                    <a:pt x="0" y="100321"/>
                  </a:cubicBezTo>
                  <a:lnTo>
                    <a:pt x="0" y="4313782"/>
                  </a:lnTo>
                  <a:cubicBezTo>
                    <a:pt x="0" y="4368958"/>
                    <a:pt x="44931" y="4414102"/>
                    <a:pt x="99847" y="4414102"/>
                  </a:cubicBezTo>
                  <a:lnTo>
                    <a:pt x="2296473" y="4414102"/>
                  </a:lnTo>
                  <a:cubicBezTo>
                    <a:pt x="2351388" y="4414102"/>
                    <a:pt x="2396319" y="4368958"/>
                    <a:pt x="2396319" y="4313782"/>
                  </a:cubicBezTo>
                  <a:lnTo>
                    <a:pt x="2396319" y="100321"/>
                  </a:lnTo>
                  <a:cubicBezTo>
                    <a:pt x="2396319" y="45144"/>
                    <a:pt x="2351388" y="0"/>
                    <a:pt x="22964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9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D2993A0-C38C-40D7-9654-A8FCE2E87F11}"/>
                </a:ext>
              </a:extLst>
            </p:cNvPr>
            <p:cNvGrpSpPr/>
            <p:nvPr/>
          </p:nvGrpSpPr>
          <p:grpSpPr>
            <a:xfrm>
              <a:off x="4771651" y="2277125"/>
              <a:ext cx="440885" cy="676240"/>
              <a:chOff x="7384987" y="4085285"/>
              <a:chExt cx="631888" cy="969206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7F236B4E-508D-412B-AA7D-0ECE4CA69F82}"/>
                  </a:ext>
                </a:extLst>
              </p:cNvPr>
              <p:cNvSpPr/>
              <p:nvPr/>
            </p:nvSpPr>
            <p:spPr>
              <a:xfrm>
                <a:off x="7384987" y="408528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57C871EA-AC99-4451-8216-95177A0D7B66}"/>
                  </a:ext>
                </a:extLst>
              </p:cNvPr>
              <p:cNvSpPr/>
              <p:nvPr/>
            </p:nvSpPr>
            <p:spPr>
              <a:xfrm>
                <a:off x="7731062" y="4085285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53672E18-9C20-44D2-BE20-27ED85B92707}"/>
                  </a:ext>
                </a:extLst>
              </p:cNvPr>
              <p:cNvSpPr/>
              <p:nvPr/>
            </p:nvSpPr>
            <p:spPr>
              <a:xfrm>
                <a:off x="7384987" y="44261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8C411B6B-1266-4415-9809-8D9F2AD156BE}"/>
                  </a:ext>
                </a:extLst>
              </p:cNvPr>
              <p:cNvSpPr/>
              <p:nvPr/>
            </p:nvSpPr>
            <p:spPr>
              <a:xfrm>
                <a:off x="7731062" y="44261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80EA0A30-B5CA-48B9-9B19-999B4E3BDB6A}"/>
                  </a:ext>
                </a:extLst>
              </p:cNvPr>
              <p:cNvSpPr/>
              <p:nvPr/>
            </p:nvSpPr>
            <p:spPr>
              <a:xfrm>
                <a:off x="7384987" y="47686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10993E1E-276F-4144-9331-B2176496547F}"/>
                  </a:ext>
                </a:extLst>
              </p:cNvPr>
              <p:cNvSpPr/>
              <p:nvPr/>
            </p:nvSpPr>
            <p:spPr>
              <a:xfrm>
                <a:off x="7731062" y="4768678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4E0FA66B-2626-41F7-B244-4DDEC46CEC97}"/>
              </a:ext>
            </a:extLst>
          </p:cNvPr>
          <p:cNvSpPr txBox="1"/>
          <p:nvPr/>
        </p:nvSpPr>
        <p:spPr>
          <a:xfrm>
            <a:off x="1263112" y="4682671"/>
            <a:ext cx="8850214" cy="13542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사용법을 음성으로 안내해준다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점자데이터를 가져온다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 화면에 점자가 출력되며 점자키트에 해당 점자가 표현된다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음성으로 점자를 읽어준다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점자키트를 만지며 학습한다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D2AE84-0F54-4CF2-8852-F3FBC20292F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B2F783C-07A0-4DC9-940A-6721A6E8BD0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44548A58-4311-4B5C-B603-122EF863E67F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5BCBED-D441-4D9A-9FF2-400F912F8DF0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B43FD24-78BF-4C30-9EFC-06A940EF147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EC7483B-4DAC-4221-A412-392024BC4C1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A03186D-07C5-4E69-8CE2-07B6FF26E411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E9603A6-15E8-4D80-94B3-C098B781E9E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77F056E5-8362-48BF-9D44-C7CD9F66559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4C1D636-B71C-497B-A64F-A6E452A4004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DF8FDDE-041F-4CE1-B595-428F6B30B5B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6DEA170-B656-4776-93A0-D3DD4BB610B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DA2333F-4581-41A1-940C-98222445FA0E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5BE33F4-86E7-45AD-8EEC-802CE2E8DC8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8D0C7FD0-CDE3-418B-9311-47127C2241E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664A98-3B87-477C-B096-A602B68F5D49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5038E2C-9C5B-4958-812B-EBEA02C4D92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FB05375-7AF4-4DEB-9053-6AFEAAD4A81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4AFAE43-454A-4517-8F57-42533F7C2F3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AE626B8A-A4F5-42A9-81ED-11DBFDEBA88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D5A3D21D-CED6-474A-A236-C91A11891DA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1BA51BA-F510-4D56-944F-8469540937E5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FCBD395-9F8A-4E45-A8CB-587657B352E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2F74B260-E8ED-48F6-B273-03CD568815B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6B1147-8878-4FE6-937F-E51A604EC520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AB8B59F-6664-4276-95DA-CD79A4B6494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03998BC8-5EC6-4650-9A6C-8B30A0F12BA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4CF42D5-1F7E-4AA4-8C31-31B551E77F0C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7FF5D5C-BCF9-4E3D-88DA-2EB28BE018C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DDFB28F7-ACD5-4776-9DEC-8F08488B6EB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31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24CA1E8D-61A7-4710-A384-8CB5DE7365FA}"/>
              </a:ext>
            </a:extLst>
          </p:cNvPr>
          <p:cNvSpPr txBox="1"/>
          <p:nvPr/>
        </p:nvSpPr>
        <p:spPr>
          <a:xfrm>
            <a:off x="1263112" y="4442041"/>
            <a:ext cx="8850214" cy="1569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퀴즈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사용법을 음성으로 안내해준다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점자데이터를 가져온다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점자키트에 점자가 출력된다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음성으로 답을 말한다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제출한 음성을 확인시켜주고 답을 알려준다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오답인 경우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오답 테이블에 업데이트된다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B86D2F-799B-4055-B41E-80BE80FE1363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526274-50C5-4D77-AFA7-1462ECB4ECBE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11F43D-B2F2-494B-97E5-228140D6F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766DA42-F10C-45B8-8923-86ED7371633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971E36-7C73-4648-B83F-683EE7AD0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025929C-D868-4C4E-AD27-D1ACD8284D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9A73E6-3B78-4C09-B77C-1C80C2EDE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578099-9BB9-432D-8068-2A51C28CE40F}"/>
              </a:ext>
            </a:extLst>
          </p:cNvPr>
          <p:cNvSpPr txBox="1"/>
          <p:nvPr/>
        </p:nvSpPr>
        <p:spPr>
          <a:xfrm>
            <a:off x="1395935" y="463371"/>
            <a:ext cx="18245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퀴즈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46A04-FA47-4B8C-B7E7-24E4EA0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53149D05-5201-4A76-B20A-4A82773C7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42" y="2939424"/>
            <a:ext cx="981175" cy="981175"/>
          </a:xfrm>
          <a:prstGeom prst="rect">
            <a:avLst/>
          </a:prstGeom>
        </p:spPr>
      </p:pic>
      <p:sp>
        <p:nvSpPr>
          <p:cNvPr id="165" name="화살표: 오른쪽 164">
            <a:extLst>
              <a:ext uri="{FF2B5EF4-FFF2-40B4-BE49-F238E27FC236}">
                <a16:creationId xmlns:a16="http://schemas.microsoft.com/office/drawing/2014/main" id="{0E398C5E-ED10-4124-A028-AA4F7A5434D9}"/>
              </a:ext>
            </a:extLst>
          </p:cNvPr>
          <p:cNvSpPr/>
          <p:nvPr/>
        </p:nvSpPr>
        <p:spPr>
          <a:xfrm rot="10800000">
            <a:off x="5815840" y="3247321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1" name="그림 190" descr="그리기이(가) 표시된 사진&#10;&#10;자동 생성된 설명">
            <a:extLst>
              <a:ext uri="{FF2B5EF4-FFF2-40B4-BE49-F238E27FC236}">
                <a16:creationId xmlns:a16="http://schemas.microsoft.com/office/drawing/2014/main" id="{A2C78904-CC9F-4FF4-939E-F3233A72F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05" y="1866846"/>
            <a:ext cx="1499937" cy="1499937"/>
          </a:xfrm>
          <a:prstGeom prst="rect">
            <a:avLst/>
          </a:prstGeom>
        </p:spPr>
      </p:pic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DF9399F-ADFA-46EC-889A-2CE59E0AFB20}"/>
              </a:ext>
            </a:extLst>
          </p:cNvPr>
          <p:cNvSpPr/>
          <p:nvPr/>
        </p:nvSpPr>
        <p:spPr>
          <a:xfrm>
            <a:off x="4600012" y="3690464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6779390A-A5DA-45C6-A9BF-DB2A04DF24BE}"/>
              </a:ext>
            </a:extLst>
          </p:cNvPr>
          <p:cNvSpPr/>
          <p:nvPr/>
        </p:nvSpPr>
        <p:spPr>
          <a:xfrm>
            <a:off x="1717868" y="3422069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5" name="그림 194" descr="그리기이(가) 표시된 사진&#10;&#10;자동 생성된 설명">
            <a:extLst>
              <a:ext uri="{FF2B5EF4-FFF2-40B4-BE49-F238E27FC236}">
                <a16:creationId xmlns:a16="http://schemas.microsoft.com/office/drawing/2014/main" id="{4456D3A6-BE8C-42F6-A590-F494B4A0B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29" y="908365"/>
            <a:ext cx="1499937" cy="1499937"/>
          </a:xfrm>
          <a:prstGeom prst="rect">
            <a:avLst/>
          </a:prstGeom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2B0CC5FB-6CAE-4490-927A-D41660CE1B67}"/>
              </a:ext>
            </a:extLst>
          </p:cNvPr>
          <p:cNvSpPr/>
          <p:nvPr/>
        </p:nvSpPr>
        <p:spPr>
          <a:xfrm>
            <a:off x="7310306" y="2386436"/>
            <a:ext cx="1022985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점자키트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8" name="화살표: 오른쪽 197">
            <a:extLst>
              <a:ext uri="{FF2B5EF4-FFF2-40B4-BE49-F238E27FC236}">
                <a16:creationId xmlns:a16="http://schemas.microsoft.com/office/drawing/2014/main" id="{30F1DC82-DF88-4C23-A9CC-5478A0CC0930}"/>
              </a:ext>
            </a:extLst>
          </p:cNvPr>
          <p:cNvSpPr/>
          <p:nvPr/>
        </p:nvSpPr>
        <p:spPr>
          <a:xfrm>
            <a:off x="2968337" y="2449340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화살표: 오른쪽 198">
            <a:extLst>
              <a:ext uri="{FF2B5EF4-FFF2-40B4-BE49-F238E27FC236}">
                <a16:creationId xmlns:a16="http://schemas.microsoft.com/office/drawing/2014/main" id="{42E2C9C0-A270-4280-BDD0-014814C69E89}"/>
              </a:ext>
            </a:extLst>
          </p:cNvPr>
          <p:cNvSpPr/>
          <p:nvPr/>
        </p:nvSpPr>
        <p:spPr>
          <a:xfrm>
            <a:off x="5797431" y="1525279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21472FA7-9822-47CB-BC1B-DED740BAE90D}"/>
              </a:ext>
            </a:extLst>
          </p:cNvPr>
          <p:cNvGrpSpPr/>
          <p:nvPr/>
        </p:nvGrpSpPr>
        <p:grpSpPr>
          <a:xfrm>
            <a:off x="4395602" y="1414591"/>
            <a:ext cx="1150935" cy="2120060"/>
            <a:chOff x="4395602" y="1414591"/>
            <a:chExt cx="1150935" cy="2120060"/>
          </a:xfrm>
        </p:grpSpPr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0AF985CE-9A7F-4636-A725-E4E9C2F23C96}"/>
                </a:ext>
              </a:extLst>
            </p:cNvPr>
            <p:cNvSpPr/>
            <p:nvPr/>
          </p:nvSpPr>
          <p:spPr>
            <a:xfrm>
              <a:off x="4674114" y="1760189"/>
              <a:ext cx="635961" cy="4732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lt"/>
                </a:rPr>
                <a:t>종성</a:t>
              </a:r>
            </a:p>
          </p:txBody>
        </p:sp>
        <p:sp>
          <p:nvSpPr>
            <p:cNvPr id="202" name="그래픽 7" descr="스마트폰">
              <a:extLst>
                <a:ext uri="{FF2B5EF4-FFF2-40B4-BE49-F238E27FC236}">
                  <a16:creationId xmlns:a16="http://schemas.microsoft.com/office/drawing/2014/main" id="{A30C4268-203A-432D-B28F-7789ADE8D56F}"/>
                </a:ext>
              </a:extLst>
            </p:cNvPr>
            <p:cNvSpPr/>
            <p:nvPr/>
          </p:nvSpPr>
          <p:spPr>
            <a:xfrm>
              <a:off x="4395602" y="1414591"/>
              <a:ext cx="1150935" cy="2120060"/>
            </a:xfrm>
            <a:custGeom>
              <a:avLst/>
              <a:gdLst>
                <a:gd name="connsiteX0" fmla="*/ 2096779 w 2396319"/>
                <a:gd name="connsiteY0" fmla="*/ 3812179 h 4414102"/>
                <a:gd name="connsiteX1" fmla="*/ 299540 w 2396319"/>
                <a:gd name="connsiteY1" fmla="*/ 3812179 h 4414102"/>
                <a:gd name="connsiteX2" fmla="*/ 299540 w 2396319"/>
                <a:gd name="connsiteY2" fmla="*/ 601923 h 4414102"/>
                <a:gd name="connsiteX3" fmla="*/ 2096779 w 2396319"/>
                <a:gd name="connsiteY3" fmla="*/ 601923 h 4414102"/>
                <a:gd name="connsiteX4" fmla="*/ 2096779 w 2396319"/>
                <a:gd name="connsiteY4" fmla="*/ 3812179 h 4414102"/>
                <a:gd name="connsiteX5" fmla="*/ 998466 w 2396319"/>
                <a:gd name="connsiteY5" fmla="*/ 200641 h 4414102"/>
                <a:gd name="connsiteX6" fmla="*/ 1397853 w 2396319"/>
                <a:gd name="connsiteY6" fmla="*/ 200641 h 4414102"/>
                <a:gd name="connsiteX7" fmla="*/ 1497699 w 2396319"/>
                <a:gd name="connsiteY7" fmla="*/ 300962 h 4414102"/>
                <a:gd name="connsiteX8" fmla="*/ 1397853 w 2396319"/>
                <a:gd name="connsiteY8" fmla="*/ 401282 h 4414102"/>
                <a:gd name="connsiteX9" fmla="*/ 998466 w 2396319"/>
                <a:gd name="connsiteY9" fmla="*/ 401282 h 4414102"/>
                <a:gd name="connsiteX10" fmla="*/ 898620 w 2396319"/>
                <a:gd name="connsiteY10" fmla="*/ 300962 h 4414102"/>
                <a:gd name="connsiteX11" fmla="*/ 998466 w 2396319"/>
                <a:gd name="connsiteY11" fmla="*/ 200641 h 4414102"/>
                <a:gd name="connsiteX12" fmla="*/ 2296473 w 2396319"/>
                <a:gd name="connsiteY12" fmla="*/ 0 h 4414102"/>
                <a:gd name="connsiteX13" fmla="*/ 99847 w 2396319"/>
                <a:gd name="connsiteY13" fmla="*/ 0 h 4414102"/>
                <a:gd name="connsiteX14" fmla="*/ 0 w 2396319"/>
                <a:gd name="connsiteY14" fmla="*/ 100321 h 4414102"/>
                <a:gd name="connsiteX15" fmla="*/ 0 w 2396319"/>
                <a:gd name="connsiteY15" fmla="*/ 4313782 h 4414102"/>
                <a:gd name="connsiteX16" fmla="*/ 99847 w 2396319"/>
                <a:gd name="connsiteY16" fmla="*/ 4414102 h 4414102"/>
                <a:gd name="connsiteX17" fmla="*/ 2296473 w 2396319"/>
                <a:gd name="connsiteY17" fmla="*/ 4414102 h 4414102"/>
                <a:gd name="connsiteX18" fmla="*/ 2396319 w 2396319"/>
                <a:gd name="connsiteY18" fmla="*/ 4313782 h 4414102"/>
                <a:gd name="connsiteX19" fmla="*/ 2396319 w 2396319"/>
                <a:gd name="connsiteY19" fmla="*/ 100321 h 4414102"/>
                <a:gd name="connsiteX20" fmla="*/ 2296473 w 2396319"/>
                <a:gd name="connsiteY20" fmla="*/ 0 h 441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319" h="4414102">
                  <a:moveTo>
                    <a:pt x="2096779" y="3812179"/>
                  </a:moveTo>
                  <a:lnTo>
                    <a:pt x="299540" y="3812179"/>
                  </a:lnTo>
                  <a:lnTo>
                    <a:pt x="299540" y="601923"/>
                  </a:lnTo>
                  <a:lnTo>
                    <a:pt x="2096779" y="601923"/>
                  </a:lnTo>
                  <a:lnTo>
                    <a:pt x="2096779" y="3812179"/>
                  </a:lnTo>
                  <a:close/>
                  <a:moveTo>
                    <a:pt x="998466" y="200641"/>
                  </a:moveTo>
                  <a:lnTo>
                    <a:pt x="1397853" y="200641"/>
                  </a:lnTo>
                  <a:cubicBezTo>
                    <a:pt x="1452768" y="200641"/>
                    <a:pt x="1497699" y="245785"/>
                    <a:pt x="1497699" y="300962"/>
                  </a:cubicBezTo>
                  <a:cubicBezTo>
                    <a:pt x="1497699" y="356138"/>
                    <a:pt x="1452768" y="401282"/>
                    <a:pt x="1397853" y="401282"/>
                  </a:cubicBezTo>
                  <a:lnTo>
                    <a:pt x="998466" y="401282"/>
                  </a:lnTo>
                  <a:cubicBezTo>
                    <a:pt x="943551" y="401282"/>
                    <a:pt x="898620" y="356138"/>
                    <a:pt x="898620" y="300962"/>
                  </a:cubicBezTo>
                  <a:cubicBezTo>
                    <a:pt x="898620" y="245785"/>
                    <a:pt x="943551" y="200641"/>
                    <a:pt x="998466" y="200641"/>
                  </a:cubicBezTo>
                  <a:close/>
                  <a:moveTo>
                    <a:pt x="2296473" y="0"/>
                  </a:moveTo>
                  <a:lnTo>
                    <a:pt x="99847" y="0"/>
                  </a:lnTo>
                  <a:cubicBezTo>
                    <a:pt x="44931" y="0"/>
                    <a:pt x="0" y="45144"/>
                    <a:pt x="0" y="100321"/>
                  </a:cubicBezTo>
                  <a:lnTo>
                    <a:pt x="0" y="4313782"/>
                  </a:lnTo>
                  <a:cubicBezTo>
                    <a:pt x="0" y="4368958"/>
                    <a:pt x="44931" y="4414102"/>
                    <a:pt x="99847" y="4414102"/>
                  </a:cubicBezTo>
                  <a:lnTo>
                    <a:pt x="2296473" y="4414102"/>
                  </a:lnTo>
                  <a:cubicBezTo>
                    <a:pt x="2351388" y="4414102"/>
                    <a:pt x="2396319" y="4368958"/>
                    <a:pt x="2396319" y="4313782"/>
                  </a:cubicBezTo>
                  <a:lnTo>
                    <a:pt x="2396319" y="100321"/>
                  </a:lnTo>
                  <a:cubicBezTo>
                    <a:pt x="2396319" y="45144"/>
                    <a:pt x="2351388" y="0"/>
                    <a:pt x="22964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9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CFC859B1-1DDA-4596-962A-BC8FD665E397}"/>
                </a:ext>
              </a:extLst>
            </p:cNvPr>
            <p:cNvGrpSpPr/>
            <p:nvPr/>
          </p:nvGrpSpPr>
          <p:grpSpPr>
            <a:xfrm>
              <a:off x="4771651" y="2277125"/>
              <a:ext cx="440885" cy="676240"/>
              <a:chOff x="7384987" y="4085285"/>
              <a:chExt cx="631888" cy="969206"/>
            </a:xfrm>
          </p:grpSpPr>
          <p:sp>
            <p:nvSpPr>
              <p:cNvPr id="204" name="타원 203">
                <a:extLst>
                  <a:ext uri="{FF2B5EF4-FFF2-40B4-BE49-F238E27FC236}">
                    <a16:creationId xmlns:a16="http://schemas.microsoft.com/office/drawing/2014/main" id="{5EB8AF4D-768D-45FD-988D-EDB2E003320B}"/>
                  </a:ext>
                </a:extLst>
              </p:cNvPr>
              <p:cNvSpPr/>
              <p:nvPr/>
            </p:nvSpPr>
            <p:spPr>
              <a:xfrm>
                <a:off x="7384987" y="4085285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5" name="타원 204">
                <a:extLst>
                  <a:ext uri="{FF2B5EF4-FFF2-40B4-BE49-F238E27FC236}">
                    <a16:creationId xmlns:a16="http://schemas.microsoft.com/office/drawing/2014/main" id="{DA5D58AE-0A7A-4C36-BCD5-A451A92838AF}"/>
                  </a:ext>
                </a:extLst>
              </p:cNvPr>
              <p:cNvSpPr/>
              <p:nvPr/>
            </p:nvSpPr>
            <p:spPr>
              <a:xfrm>
                <a:off x="7731062" y="408528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6" name="타원 205">
                <a:extLst>
                  <a:ext uri="{FF2B5EF4-FFF2-40B4-BE49-F238E27FC236}">
                    <a16:creationId xmlns:a16="http://schemas.microsoft.com/office/drawing/2014/main" id="{A936F9C4-551D-4FE0-A340-AD59E01A0DB1}"/>
                  </a:ext>
                </a:extLst>
              </p:cNvPr>
              <p:cNvSpPr/>
              <p:nvPr/>
            </p:nvSpPr>
            <p:spPr>
              <a:xfrm>
                <a:off x="7384987" y="44261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id="{899CE13C-5B8B-4077-9D9F-AFDC2B898322}"/>
                  </a:ext>
                </a:extLst>
              </p:cNvPr>
              <p:cNvSpPr/>
              <p:nvPr/>
            </p:nvSpPr>
            <p:spPr>
              <a:xfrm>
                <a:off x="7731062" y="44261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8" name="타원 207">
                <a:extLst>
                  <a:ext uri="{FF2B5EF4-FFF2-40B4-BE49-F238E27FC236}">
                    <a16:creationId xmlns:a16="http://schemas.microsoft.com/office/drawing/2014/main" id="{E68A0271-9D2D-41C5-BE35-8526BB7A2EEC}"/>
                  </a:ext>
                </a:extLst>
              </p:cNvPr>
              <p:cNvSpPr/>
              <p:nvPr/>
            </p:nvSpPr>
            <p:spPr>
              <a:xfrm>
                <a:off x="7384987" y="47686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BED87304-24AA-4CC7-BB75-579DAB9AC672}"/>
                  </a:ext>
                </a:extLst>
              </p:cNvPr>
              <p:cNvSpPr/>
              <p:nvPr/>
            </p:nvSpPr>
            <p:spPr>
              <a:xfrm>
                <a:off x="7731062" y="4768678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6EDF513-6CD0-4BF1-86A4-78F3AD85056B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DEE205C-45C9-4315-9F25-ED493801254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2486E99D-75A4-407D-8A03-2C19DF82CE4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0A83C07-2EC1-4B47-8ADC-0AE5A574D451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977788E-EED2-4F02-8D3A-2385B5E2FD4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4BD3C942-C672-44A4-A338-0E8F4752C9DB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477BD96-8BD0-4A3A-B97F-328ED30051C1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E7FDCA52-DC73-4976-9E20-1E9E163F0008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4B36959D-25B6-41FD-B0A4-F3766AE7A38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E4F8AF10-20B6-48C3-8BA5-C5AAF22A887D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95F0708-05A4-4336-A5D8-9FD1E71A4BA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E3F24F37-9A40-437C-A3C9-DCF25D6BDD1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DB0C3E8D-8B29-43CB-9686-9BB43DCABA22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EB6627D8-932B-4135-BD19-CF4F34299EE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D7E041AC-3A90-4A94-A86C-90BADA7015F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C93F6FB-490C-4686-9643-E48C92F3F280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E090600-C52B-4901-B7D8-E15F5F85865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925ED817-2D7F-4711-B056-F1BB1470005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A64889C-1D2D-4B51-82E2-6ED54A82729A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7979D42-707D-4829-9EFE-9D0C28FBC46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8" name="이등변 삼각형 157">
              <a:extLst>
                <a:ext uri="{FF2B5EF4-FFF2-40B4-BE49-F238E27FC236}">
                  <a16:creationId xmlns:a16="http://schemas.microsoft.com/office/drawing/2014/main" id="{56CCE340-8094-40B8-8627-195E8ABC2FD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C1F0A84-D3CB-4B9F-A572-2AFA36A1E5B1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545A0E2-E4DE-4B57-9644-37E7CBD4347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2C658801-5354-4C9C-89AA-E09590EC4688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79FA7D7-F992-4ACE-BE8C-1CD6DC3F610E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86F26F52-EEE9-4CA7-96D2-4049B3675FD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이등변 삼각형 165">
              <a:extLst>
                <a:ext uri="{FF2B5EF4-FFF2-40B4-BE49-F238E27FC236}">
                  <a16:creationId xmlns:a16="http://schemas.microsoft.com/office/drawing/2014/main" id="{0131EC07-7ED8-44BA-9B73-A7FF4176EAE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EECE18E-C7AA-4B9D-8506-5538CD37061B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38C8B3D-AA5A-4DB2-B91D-2146FBAAEC93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9" name="이등변 삼각형 168">
              <a:extLst>
                <a:ext uri="{FF2B5EF4-FFF2-40B4-BE49-F238E27FC236}">
                  <a16:creationId xmlns:a16="http://schemas.microsoft.com/office/drawing/2014/main" id="{0614F0F8-3715-4F9B-9DB6-BA21B58D9E5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42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B86D2F-799B-4055-B41E-80BE80FE1363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526274-50C5-4D77-AFA7-1462ECB4ECBE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11F43D-B2F2-494B-97E5-228140D6F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766DA42-F10C-45B8-8923-86ED7371633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971E36-7C73-4648-B83F-683EE7AD0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025929C-D868-4C4E-AD27-D1ACD8284D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9A73E6-3B78-4C09-B77C-1C80C2EDE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578099-9BB9-432D-8068-2A51C28CE40F}"/>
              </a:ext>
            </a:extLst>
          </p:cNvPr>
          <p:cNvSpPr txBox="1"/>
          <p:nvPr/>
        </p:nvSpPr>
        <p:spPr>
          <a:xfrm>
            <a:off x="1395934" y="463371"/>
            <a:ext cx="182453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46A04-FA47-4B8C-B7E7-24E4EA0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8EF754-36F4-4122-8978-D3852652194C}"/>
              </a:ext>
            </a:extLst>
          </p:cNvPr>
          <p:cNvGrpSpPr/>
          <p:nvPr/>
        </p:nvGrpSpPr>
        <p:grpSpPr>
          <a:xfrm>
            <a:off x="4396841" y="1403803"/>
            <a:ext cx="1150935" cy="2120060"/>
            <a:chOff x="7617128" y="1697499"/>
            <a:chExt cx="1150935" cy="2120060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BEA77F9-0A68-4CF8-A409-E5C27454C862}"/>
                </a:ext>
              </a:extLst>
            </p:cNvPr>
            <p:cNvSpPr/>
            <p:nvPr/>
          </p:nvSpPr>
          <p:spPr>
            <a:xfrm>
              <a:off x="7895640" y="1843205"/>
              <a:ext cx="635961" cy="4732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lt"/>
                </a:rPr>
                <a:t>번역</a:t>
              </a:r>
            </a:p>
          </p:txBody>
        </p:sp>
        <p:sp>
          <p:nvSpPr>
            <p:cNvPr id="106" name="그래픽 7" descr="스마트폰">
              <a:extLst>
                <a:ext uri="{FF2B5EF4-FFF2-40B4-BE49-F238E27FC236}">
                  <a16:creationId xmlns:a16="http://schemas.microsoft.com/office/drawing/2014/main" id="{BB422E0C-E4C3-42F9-99AE-674222CF4DE9}"/>
                </a:ext>
              </a:extLst>
            </p:cNvPr>
            <p:cNvSpPr/>
            <p:nvPr/>
          </p:nvSpPr>
          <p:spPr>
            <a:xfrm>
              <a:off x="7617128" y="1697499"/>
              <a:ext cx="1150935" cy="2120060"/>
            </a:xfrm>
            <a:custGeom>
              <a:avLst/>
              <a:gdLst>
                <a:gd name="connsiteX0" fmla="*/ 2096779 w 2396319"/>
                <a:gd name="connsiteY0" fmla="*/ 3812179 h 4414102"/>
                <a:gd name="connsiteX1" fmla="*/ 299540 w 2396319"/>
                <a:gd name="connsiteY1" fmla="*/ 3812179 h 4414102"/>
                <a:gd name="connsiteX2" fmla="*/ 299540 w 2396319"/>
                <a:gd name="connsiteY2" fmla="*/ 601923 h 4414102"/>
                <a:gd name="connsiteX3" fmla="*/ 2096779 w 2396319"/>
                <a:gd name="connsiteY3" fmla="*/ 601923 h 4414102"/>
                <a:gd name="connsiteX4" fmla="*/ 2096779 w 2396319"/>
                <a:gd name="connsiteY4" fmla="*/ 3812179 h 4414102"/>
                <a:gd name="connsiteX5" fmla="*/ 998466 w 2396319"/>
                <a:gd name="connsiteY5" fmla="*/ 200641 h 4414102"/>
                <a:gd name="connsiteX6" fmla="*/ 1397853 w 2396319"/>
                <a:gd name="connsiteY6" fmla="*/ 200641 h 4414102"/>
                <a:gd name="connsiteX7" fmla="*/ 1497699 w 2396319"/>
                <a:gd name="connsiteY7" fmla="*/ 300962 h 4414102"/>
                <a:gd name="connsiteX8" fmla="*/ 1397853 w 2396319"/>
                <a:gd name="connsiteY8" fmla="*/ 401282 h 4414102"/>
                <a:gd name="connsiteX9" fmla="*/ 998466 w 2396319"/>
                <a:gd name="connsiteY9" fmla="*/ 401282 h 4414102"/>
                <a:gd name="connsiteX10" fmla="*/ 898620 w 2396319"/>
                <a:gd name="connsiteY10" fmla="*/ 300962 h 4414102"/>
                <a:gd name="connsiteX11" fmla="*/ 998466 w 2396319"/>
                <a:gd name="connsiteY11" fmla="*/ 200641 h 4414102"/>
                <a:gd name="connsiteX12" fmla="*/ 2296473 w 2396319"/>
                <a:gd name="connsiteY12" fmla="*/ 0 h 4414102"/>
                <a:gd name="connsiteX13" fmla="*/ 99847 w 2396319"/>
                <a:gd name="connsiteY13" fmla="*/ 0 h 4414102"/>
                <a:gd name="connsiteX14" fmla="*/ 0 w 2396319"/>
                <a:gd name="connsiteY14" fmla="*/ 100321 h 4414102"/>
                <a:gd name="connsiteX15" fmla="*/ 0 w 2396319"/>
                <a:gd name="connsiteY15" fmla="*/ 4313782 h 4414102"/>
                <a:gd name="connsiteX16" fmla="*/ 99847 w 2396319"/>
                <a:gd name="connsiteY16" fmla="*/ 4414102 h 4414102"/>
                <a:gd name="connsiteX17" fmla="*/ 2296473 w 2396319"/>
                <a:gd name="connsiteY17" fmla="*/ 4414102 h 4414102"/>
                <a:gd name="connsiteX18" fmla="*/ 2396319 w 2396319"/>
                <a:gd name="connsiteY18" fmla="*/ 4313782 h 4414102"/>
                <a:gd name="connsiteX19" fmla="*/ 2396319 w 2396319"/>
                <a:gd name="connsiteY19" fmla="*/ 100321 h 4414102"/>
                <a:gd name="connsiteX20" fmla="*/ 2296473 w 2396319"/>
                <a:gd name="connsiteY20" fmla="*/ 0 h 441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96319" h="4414102">
                  <a:moveTo>
                    <a:pt x="2096779" y="3812179"/>
                  </a:moveTo>
                  <a:lnTo>
                    <a:pt x="299540" y="3812179"/>
                  </a:lnTo>
                  <a:lnTo>
                    <a:pt x="299540" y="601923"/>
                  </a:lnTo>
                  <a:lnTo>
                    <a:pt x="2096779" y="601923"/>
                  </a:lnTo>
                  <a:lnTo>
                    <a:pt x="2096779" y="3812179"/>
                  </a:lnTo>
                  <a:close/>
                  <a:moveTo>
                    <a:pt x="998466" y="200641"/>
                  </a:moveTo>
                  <a:lnTo>
                    <a:pt x="1397853" y="200641"/>
                  </a:lnTo>
                  <a:cubicBezTo>
                    <a:pt x="1452768" y="200641"/>
                    <a:pt x="1497699" y="245785"/>
                    <a:pt x="1497699" y="300962"/>
                  </a:cubicBezTo>
                  <a:cubicBezTo>
                    <a:pt x="1497699" y="356138"/>
                    <a:pt x="1452768" y="401282"/>
                    <a:pt x="1397853" y="401282"/>
                  </a:cubicBezTo>
                  <a:lnTo>
                    <a:pt x="998466" y="401282"/>
                  </a:lnTo>
                  <a:cubicBezTo>
                    <a:pt x="943551" y="401282"/>
                    <a:pt x="898620" y="356138"/>
                    <a:pt x="898620" y="300962"/>
                  </a:cubicBezTo>
                  <a:cubicBezTo>
                    <a:pt x="898620" y="245785"/>
                    <a:pt x="943551" y="200641"/>
                    <a:pt x="998466" y="200641"/>
                  </a:cubicBezTo>
                  <a:close/>
                  <a:moveTo>
                    <a:pt x="2296473" y="0"/>
                  </a:moveTo>
                  <a:lnTo>
                    <a:pt x="99847" y="0"/>
                  </a:lnTo>
                  <a:cubicBezTo>
                    <a:pt x="44931" y="0"/>
                    <a:pt x="0" y="45144"/>
                    <a:pt x="0" y="100321"/>
                  </a:cubicBezTo>
                  <a:lnTo>
                    <a:pt x="0" y="4313782"/>
                  </a:lnTo>
                  <a:cubicBezTo>
                    <a:pt x="0" y="4368958"/>
                    <a:pt x="44931" y="4414102"/>
                    <a:pt x="99847" y="4414102"/>
                  </a:cubicBezTo>
                  <a:lnTo>
                    <a:pt x="2296473" y="4414102"/>
                  </a:lnTo>
                  <a:cubicBezTo>
                    <a:pt x="2351388" y="4414102"/>
                    <a:pt x="2396319" y="4368958"/>
                    <a:pt x="2396319" y="4313782"/>
                  </a:cubicBezTo>
                  <a:lnTo>
                    <a:pt x="2396319" y="100321"/>
                  </a:lnTo>
                  <a:cubicBezTo>
                    <a:pt x="2396319" y="45144"/>
                    <a:pt x="2351388" y="0"/>
                    <a:pt x="229647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499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6A9BA43F-BE3B-4CED-BFB0-C96781646518}"/>
                </a:ext>
              </a:extLst>
            </p:cNvPr>
            <p:cNvGrpSpPr/>
            <p:nvPr/>
          </p:nvGrpSpPr>
          <p:grpSpPr>
            <a:xfrm>
              <a:off x="7993177" y="2442884"/>
              <a:ext cx="440885" cy="676241"/>
              <a:chOff x="7384987" y="3917382"/>
              <a:chExt cx="631888" cy="969207"/>
            </a:xfrm>
          </p:grpSpPr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77F19928-85E6-42F7-81C0-EB39FF857368}"/>
                  </a:ext>
                </a:extLst>
              </p:cNvPr>
              <p:cNvSpPr/>
              <p:nvPr/>
            </p:nvSpPr>
            <p:spPr>
              <a:xfrm>
                <a:off x="7384987" y="3917382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5F6F788C-81C1-4FAC-AFE6-25731D79DBB2}"/>
                  </a:ext>
                </a:extLst>
              </p:cNvPr>
              <p:cNvSpPr/>
              <p:nvPr/>
            </p:nvSpPr>
            <p:spPr>
              <a:xfrm>
                <a:off x="7731062" y="3917382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C127FFD0-7244-44FE-A993-95D6151C3B24}"/>
                  </a:ext>
                </a:extLst>
              </p:cNvPr>
              <p:cNvSpPr/>
              <p:nvPr/>
            </p:nvSpPr>
            <p:spPr>
              <a:xfrm>
                <a:off x="7384987" y="4258275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3DFB07AE-137D-49BD-9CF2-6797ADDC13EB}"/>
                  </a:ext>
                </a:extLst>
              </p:cNvPr>
              <p:cNvSpPr/>
              <p:nvPr/>
            </p:nvSpPr>
            <p:spPr>
              <a:xfrm>
                <a:off x="7731062" y="4258275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0826CEBD-89D7-4980-9765-50B63F810D12}"/>
                  </a:ext>
                </a:extLst>
              </p:cNvPr>
              <p:cNvSpPr/>
              <p:nvPr/>
            </p:nvSpPr>
            <p:spPr>
              <a:xfrm>
                <a:off x="7384987" y="4600776"/>
                <a:ext cx="285813" cy="2858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63391C1B-64B3-4823-B549-1CA6CA3DA72D}"/>
                  </a:ext>
                </a:extLst>
              </p:cNvPr>
              <p:cNvSpPr/>
              <p:nvPr/>
            </p:nvSpPr>
            <p:spPr>
              <a:xfrm>
                <a:off x="7731062" y="4600776"/>
                <a:ext cx="285813" cy="2858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09CC704-764F-4B12-95DC-CA1B07CBFE31}"/>
                </a:ext>
              </a:extLst>
            </p:cNvPr>
            <p:cNvCxnSpPr>
              <a:cxnSpLocks/>
            </p:cNvCxnSpPr>
            <p:nvPr/>
          </p:nvCxnSpPr>
          <p:spPr>
            <a:xfrm>
              <a:off x="7697569" y="3187339"/>
              <a:ext cx="913031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76F65DC-0635-45A5-9EDF-8A80D8609BD1}"/>
                </a:ext>
              </a:extLst>
            </p:cNvPr>
            <p:cNvSpPr/>
            <p:nvPr/>
          </p:nvSpPr>
          <p:spPr>
            <a:xfrm>
              <a:off x="7874615" y="2997604"/>
              <a:ext cx="635961" cy="47320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lt"/>
                </a:rPr>
                <a:t>가</a:t>
              </a:r>
            </a:p>
          </p:txBody>
        </p:sp>
      </p:grpSp>
      <p:pic>
        <p:nvPicPr>
          <p:cNvPr id="146" name="그림 145" descr="그리기이(가) 표시된 사진&#10;&#10;자동 생성된 설명">
            <a:extLst>
              <a:ext uri="{FF2B5EF4-FFF2-40B4-BE49-F238E27FC236}">
                <a16:creationId xmlns:a16="http://schemas.microsoft.com/office/drawing/2014/main" id="{6E3A9FD0-B794-4E8B-A862-722537A4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98" y="876010"/>
            <a:ext cx="1499937" cy="1499937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6229BAD-E1CC-4204-B250-81DD9266A69E}"/>
              </a:ext>
            </a:extLst>
          </p:cNvPr>
          <p:cNvSpPr/>
          <p:nvPr/>
        </p:nvSpPr>
        <p:spPr>
          <a:xfrm>
            <a:off x="7504561" y="2244296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B1FDF8F8-DCFD-4F6B-9B37-592FB7661177}"/>
              </a:ext>
            </a:extLst>
          </p:cNvPr>
          <p:cNvSpPr/>
          <p:nvPr/>
        </p:nvSpPr>
        <p:spPr>
          <a:xfrm>
            <a:off x="4601251" y="3688329"/>
            <a:ext cx="826210" cy="4032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</a:t>
            </a:r>
          </a:p>
        </p:txBody>
      </p:sp>
      <p:sp>
        <p:nvSpPr>
          <p:cNvPr id="159" name="그래픽 7" descr="스마트폰">
            <a:extLst>
              <a:ext uri="{FF2B5EF4-FFF2-40B4-BE49-F238E27FC236}">
                <a16:creationId xmlns:a16="http://schemas.microsoft.com/office/drawing/2014/main" id="{F5BDEB93-B43A-4FA2-8519-ED839DA25BF5}"/>
              </a:ext>
            </a:extLst>
          </p:cNvPr>
          <p:cNvSpPr/>
          <p:nvPr/>
        </p:nvSpPr>
        <p:spPr>
          <a:xfrm>
            <a:off x="1494267" y="1403803"/>
            <a:ext cx="1150935" cy="2120060"/>
          </a:xfrm>
          <a:custGeom>
            <a:avLst/>
            <a:gdLst>
              <a:gd name="connsiteX0" fmla="*/ 2096779 w 2396319"/>
              <a:gd name="connsiteY0" fmla="*/ 3812179 h 4414102"/>
              <a:gd name="connsiteX1" fmla="*/ 299540 w 2396319"/>
              <a:gd name="connsiteY1" fmla="*/ 3812179 h 4414102"/>
              <a:gd name="connsiteX2" fmla="*/ 299540 w 2396319"/>
              <a:gd name="connsiteY2" fmla="*/ 601923 h 4414102"/>
              <a:gd name="connsiteX3" fmla="*/ 2096779 w 2396319"/>
              <a:gd name="connsiteY3" fmla="*/ 601923 h 4414102"/>
              <a:gd name="connsiteX4" fmla="*/ 2096779 w 2396319"/>
              <a:gd name="connsiteY4" fmla="*/ 3812179 h 4414102"/>
              <a:gd name="connsiteX5" fmla="*/ 998466 w 2396319"/>
              <a:gd name="connsiteY5" fmla="*/ 200641 h 4414102"/>
              <a:gd name="connsiteX6" fmla="*/ 1397853 w 2396319"/>
              <a:gd name="connsiteY6" fmla="*/ 200641 h 4414102"/>
              <a:gd name="connsiteX7" fmla="*/ 1497699 w 2396319"/>
              <a:gd name="connsiteY7" fmla="*/ 300962 h 4414102"/>
              <a:gd name="connsiteX8" fmla="*/ 1397853 w 2396319"/>
              <a:gd name="connsiteY8" fmla="*/ 401282 h 4414102"/>
              <a:gd name="connsiteX9" fmla="*/ 998466 w 2396319"/>
              <a:gd name="connsiteY9" fmla="*/ 401282 h 4414102"/>
              <a:gd name="connsiteX10" fmla="*/ 898620 w 2396319"/>
              <a:gd name="connsiteY10" fmla="*/ 300962 h 4414102"/>
              <a:gd name="connsiteX11" fmla="*/ 998466 w 2396319"/>
              <a:gd name="connsiteY11" fmla="*/ 200641 h 4414102"/>
              <a:gd name="connsiteX12" fmla="*/ 2296473 w 2396319"/>
              <a:gd name="connsiteY12" fmla="*/ 0 h 4414102"/>
              <a:gd name="connsiteX13" fmla="*/ 99847 w 2396319"/>
              <a:gd name="connsiteY13" fmla="*/ 0 h 4414102"/>
              <a:gd name="connsiteX14" fmla="*/ 0 w 2396319"/>
              <a:gd name="connsiteY14" fmla="*/ 100321 h 4414102"/>
              <a:gd name="connsiteX15" fmla="*/ 0 w 2396319"/>
              <a:gd name="connsiteY15" fmla="*/ 4313782 h 4414102"/>
              <a:gd name="connsiteX16" fmla="*/ 99847 w 2396319"/>
              <a:gd name="connsiteY16" fmla="*/ 4414102 h 4414102"/>
              <a:gd name="connsiteX17" fmla="*/ 2296473 w 2396319"/>
              <a:gd name="connsiteY17" fmla="*/ 4414102 h 4414102"/>
              <a:gd name="connsiteX18" fmla="*/ 2396319 w 2396319"/>
              <a:gd name="connsiteY18" fmla="*/ 4313782 h 4414102"/>
              <a:gd name="connsiteX19" fmla="*/ 2396319 w 2396319"/>
              <a:gd name="connsiteY19" fmla="*/ 100321 h 4414102"/>
              <a:gd name="connsiteX20" fmla="*/ 2296473 w 2396319"/>
              <a:gd name="connsiteY20" fmla="*/ 0 h 441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6319" h="4414102">
                <a:moveTo>
                  <a:pt x="2096779" y="3812179"/>
                </a:moveTo>
                <a:lnTo>
                  <a:pt x="299540" y="3812179"/>
                </a:lnTo>
                <a:lnTo>
                  <a:pt x="299540" y="601923"/>
                </a:lnTo>
                <a:lnTo>
                  <a:pt x="2096779" y="601923"/>
                </a:lnTo>
                <a:lnTo>
                  <a:pt x="2096779" y="3812179"/>
                </a:lnTo>
                <a:close/>
                <a:moveTo>
                  <a:pt x="998466" y="200641"/>
                </a:moveTo>
                <a:lnTo>
                  <a:pt x="1397853" y="200641"/>
                </a:lnTo>
                <a:cubicBezTo>
                  <a:pt x="1452768" y="200641"/>
                  <a:pt x="1497699" y="245785"/>
                  <a:pt x="1497699" y="300962"/>
                </a:cubicBezTo>
                <a:cubicBezTo>
                  <a:pt x="1497699" y="356138"/>
                  <a:pt x="1452768" y="401282"/>
                  <a:pt x="1397853" y="401282"/>
                </a:cubicBezTo>
                <a:lnTo>
                  <a:pt x="998466" y="401282"/>
                </a:lnTo>
                <a:cubicBezTo>
                  <a:pt x="943551" y="401282"/>
                  <a:pt x="898620" y="356138"/>
                  <a:pt x="898620" y="300962"/>
                </a:cubicBezTo>
                <a:cubicBezTo>
                  <a:pt x="898620" y="245785"/>
                  <a:pt x="943551" y="200641"/>
                  <a:pt x="998466" y="200641"/>
                </a:cubicBezTo>
                <a:close/>
                <a:moveTo>
                  <a:pt x="2296473" y="0"/>
                </a:moveTo>
                <a:lnTo>
                  <a:pt x="99847" y="0"/>
                </a:lnTo>
                <a:cubicBezTo>
                  <a:pt x="44931" y="0"/>
                  <a:pt x="0" y="45144"/>
                  <a:pt x="0" y="100321"/>
                </a:cubicBezTo>
                <a:lnTo>
                  <a:pt x="0" y="4313782"/>
                </a:lnTo>
                <a:cubicBezTo>
                  <a:pt x="0" y="4368958"/>
                  <a:pt x="44931" y="4414102"/>
                  <a:pt x="99847" y="4414102"/>
                </a:cubicBezTo>
                <a:lnTo>
                  <a:pt x="2296473" y="4414102"/>
                </a:lnTo>
                <a:cubicBezTo>
                  <a:pt x="2351388" y="4414102"/>
                  <a:pt x="2396319" y="4368958"/>
                  <a:pt x="2396319" y="4313782"/>
                </a:cubicBezTo>
                <a:lnTo>
                  <a:pt x="2396319" y="100321"/>
                </a:lnTo>
                <a:cubicBezTo>
                  <a:pt x="2396319" y="45144"/>
                  <a:pt x="2351388" y="0"/>
                  <a:pt x="2296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9907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12" name="그래픽 11" descr="오른쪽을 가리키는 검지 ">
            <a:extLst>
              <a:ext uri="{FF2B5EF4-FFF2-40B4-BE49-F238E27FC236}">
                <a16:creationId xmlns:a16="http://schemas.microsoft.com/office/drawing/2014/main" id="{8E8DCC65-0424-4656-8E2B-15265F745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612534" y="1976251"/>
            <a:ext cx="914400" cy="914400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5D1A7FAF-3D16-4204-9CE5-9493B07F4C56}"/>
              </a:ext>
            </a:extLst>
          </p:cNvPr>
          <p:cNvSpPr txBox="1"/>
          <p:nvPr/>
        </p:nvSpPr>
        <p:spPr>
          <a:xfrm>
            <a:off x="1263112" y="4682671"/>
            <a:ext cx="8850214" cy="107721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번역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사용법을 음성으로 안내해준다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터치스크린 드래그를 통해 번역하고자 하는 점자를 입력한다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점자데이터를 비교하여 음성으로 말해준다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많이 번역한 테이블에 업데이트한다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3" name="화살표: 오른쪽 182">
            <a:extLst>
              <a:ext uri="{FF2B5EF4-FFF2-40B4-BE49-F238E27FC236}">
                <a16:creationId xmlns:a16="http://schemas.microsoft.com/office/drawing/2014/main" id="{46C29539-79A0-408B-B4A7-0225811D2BF5}"/>
              </a:ext>
            </a:extLst>
          </p:cNvPr>
          <p:cNvSpPr/>
          <p:nvPr/>
        </p:nvSpPr>
        <p:spPr>
          <a:xfrm>
            <a:off x="2968337" y="2449340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화살표: 오른쪽 183">
            <a:extLst>
              <a:ext uri="{FF2B5EF4-FFF2-40B4-BE49-F238E27FC236}">
                <a16:creationId xmlns:a16="http://schemas.microsoft.com/office/drawing/2014/main" id="{5E2CDF3D-63A7-4EF5-BCAA-0E59F53CDEA2}"/>
              </a:ext>
            </a:extLst>
          </p:cNvPr>
          <p:cNvSpPr/>
          <p:nvPr/>
        </p:nvSpPr>
        <p:spPr>
          <a:xfrm rot="10800000">
            <a:off x="5815840" y="3247321"/>
            <a:ext cx="1215905" cy="2769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92DB62E-96E0-4C23-9BB5-348B7A33C9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42" y="2939424"/>
            <a:ext cx="981175" cy="981175"/>
          </a:xfrm>
          <a:prstGeom prst="rect">
            <a:avLst/>
          </a:prstGeom>
        </p:spPr>
      </p:pic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80E9D1D-A2A4-4EBE-BF7B-265E29C06964}"/>
              </a:ext>
            </a:extLst>
          </p:cNvPr>
          <p:cNvCxnSpPr>
            <a:cxnSpLocks/>
          </p:cNvCxnSpPr>
          <p:nvPr/>
        </p:nvCxnSpPr>
        <p:spPr>
          <a:xfrm>
            <a:off x="5812683" y="1632251"/>
            <a:ext cx="1219062" cy="0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6F79F91-DDF1-4781-BC40-56FF00BB6B62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3960DEE-B8AD-4014-9085-BC664584C62F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이등변 삼각형 153">
              <a:extLst>
                <a:ext uri="{FF2B5EF4-FFF2-40B4-BE49-F238E27FC236}">
                  <a16:creationId xmlns:a16="http://schemas.microsoft.com/office/drawing/2014/main" id="{91FB6246-234F-49D7-AC7C-510E7CC9D931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E146EEC-BD88-4E59-A5D6-107497CF19D8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736A902B-D520-4CCB-A873-DB4E9EFCBD5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이등변 삼각형 156">
              <a:extLst>
                <a:ext uri="{FF2B5EF4-FFF2-40B4-BE49-F238E27FC236}">
                  <a16:creationId xmlns:a16="http://schemas.microsoft.com/office/drawing/2014/main" id="{C7C393FD-6DFD-4E96-9941-65B3E37B0550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A2484B1-2C26-48FB-A940-CABC0CBFCF04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E7840107-3FC6-4583-A026-E133CB60D70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1" name="이등변 삼각형 160">
              <a:extLst>
                <a:ext uri="{FF2B5EF4-FFF2-40B4-BE49-F238E27FC236}">
                  <a16:creationId xmlns:a16="http://schemas.microsoft.com/office/drawing/2014/main" id="{20E6444B-0CE7-4519-AF87-32D81D6F0946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FBA4554-9FF5-450B-944E-FFF87C4BC7FF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74F0BE76-2C01-4B6C-B4C9-2A654211F83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4" name="이등변 삼각형 163">
              <a:extLst>
                <a:ext uri="{FF2B5EF4-FFF2-40B4-BE49-F238E27FC236}">
                  <a16:creationId xmlns:a16="http://schemas.microsoft.com/office/drawing/2014/main" id="{83243BF8-1EB5-4B09-9105-F177C75B22F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152E2FE-1B87-4C32-9FF8-1398D6EB6494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4F922F20-F810-46FB-B2FB-34D53C480FE2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7" name="이등변 삼각형 166">
              <a:extLst>
                <a:ext uri="{FF2B5EF4-FFF2-40B4-BE49-F238E27FC236}">
                  <a16:creationId xmlns:a16="http://schemas.microsoft.com/office/drawing/2014/main" id="{DD819241-EA60-4E89-9C2B-A162560DDECE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7B76A4CE-CAAF-4798-A10C-2B5E62382891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40C468D4-34DC-48F9-BFFA-58BD5FE9D51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0" name="이등변 삼각형 169">
              <a:extLst>
                <a:ext uri="{FF2B5EF4-FFF2-40B4-BE49-F238E27FC236}">
                  <a16:creationId xmlns:a16="http://schemas.microsoft.com/office/drawing/2014/main" id="{616E6C83-DADE-401E-8761-FBEF6DB398D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39D39E5D-B923-49AA-AC53-939B8A7AB914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BA116FD7-1EB5-4351-9C90-82FA4860204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3" name="이등변 삼각형 172">
              <a:extLst>
                <a:ext uri="{FF2B5EF4-FFF2-40B4-BE49-F238E27FC236}">
                  <a16:creationId xmlns:a16="http://schemas.microsoft.com/office/drawing/2014/main" id="{79B59B4E-17D5-4505-B527-B2228A5A306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05844F4-3244-471A-B540-1C2F4B4CD7FB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8B5360A-7B0B-4FE0-9628-4C429B8D449D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6" name="이등변 삼각형 175">
              <a:extLst>
                <a:ext uri="{FF2B5EF4-FFF2-40B4-BE49-F238E27FC236}">
                  <a16:creationId xmlns:a16="http://schemas.microsoft.com/office/drawing/2014/main" id="{10386A95-BF42-417D-AB67-947FCCC38005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AFF6386-0036-46D1-A088-3B87FAEC69C4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7B6B169-C30F-475D-B808-2F543EC7E44A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9" name="이등변 삼각형 178">
              <a:extLst>
                <a:ext uri="{FF2B5EF4-FFF2-40B4-BE49-F238E27FC236}">
                  <a16:creationId xmlns:a16="http://schemas.microsoft.com/office/drawing/2014/main" id="{D03790DB-F2C9-443A-B50E-24730824FEF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25EC7AC9-6CE2-461B-AF3E-CB2E0FD6D72B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5C33D01-A174-47BD-BAB1-BD47AC5C4DD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이등변 삼각형 185">
              <a:extLst>
                <a:ext uri="{FF2B5EF4-FFF2-40B4-BE49-F238E27FC236}">
                  <a16:creationId xmlns:a16="http://schemas.microsoft.com/office/drawing/2014/main" id="{D622F0F6-B4FD-4A80-A8D4-8E4D89EF70F2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17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4143 L -1.66667E-6 0.073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B86D2F-799B-4055-B41E-80BE80FE1363}"/>
              </a:ext>
            </a:extLst>
          </p:cNvPr>
          <p:cNvGrpSpPr/>
          <p:nvPr/>
        </p:nvGrpSpPr>
        <p:grpSpPr>
          <a:xfrm>
            <a:off x="550272" y="289849"/>
            <a:ext cx="3500579" cy="776750"/>
            <a:chOff x="285361" y="289849"/>
            <a:chExt cx="3500579" cy="7767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526274-50C5-4D77-AFA7-1462ECB4ECBE}"/>
                </a:ext>
              </a:extLst>
            </p:cNvPr>
            <p:cNvCxnSpPr/>
            <p:nvPr/>
          </p:nvCxnSpPr>
          <p:spPr>
            <a:xfrm>
              <a:off x="285361" y="309151"/>
              <a:ext cx="3500579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811F43D-B2F2-494B-97E5-228140D6FD83}"/>
                </a:ext>
              </a:extLst>
            </p:cNvPr>
            <p:cNvCxnSpPr>
              <a:cxnSpLocks/>
            </p:cNvCxnSpPr>
            <p:nvPr/>
          </p:nvCxnSpPr>
          <p:spPr>
            <a:xfrm>
              <a:off x="630321" y="999547"/>
              <a:ext cx="3155618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766DA42-F10C-45B8-8923-86ED7371633F}"/>
                </a:ext>
              </a:extLst>
            </p:cNvPr>
            <p:cNvSpPr/>
            <p:nvPr/>
          </p:nvSpPr>
          <p:spPr>
            <a:xfrm>
              <a:off x="452632" y="934502"/>
              <a:ext cx="132098" cy="13209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F971E36-7C73-4648-B83F-683EE7AD0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5938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025929C-D868-4C4E-AD27-D1ACD8284D3A}"/>
                </a:ext>
              </a:extLst>
            </p:cNvPr>
            <p:cNvCxnSpPr>
              <a:cxnSpLocks/>
            </p:cNvCxnSpPr>
            <p:nvPr/>
          </p:nvCxnSpPr>
          <p:spPr>
            <a:xfrm>
              <a:off x="285361" y="999547"/>
              <a:ext cx="122710" cy="0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69A73E6-3B78-4C09-B77C-1C80C2EDE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20" y="289849"/>
              <a:ext cx="1" cy="727851"/>
            </a:xfrm>
            <a:prstGeom prst="line">
              <a:avLst/>
            </a:prstGeom>
            <a:ln w="38100">
              <a:solidFill>
                <a:srgbClr val="E0D6D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578099-9BB9-432D-8068-2A51C28CE40F}"/>
              </a:ext>
            </a:extLst>
          </p:cNvPr>
          <p:cNvSpPr txBox="1"/>
          <p:nvPr/>
        </p:nvSpPr>
        <p:spPr>
          <a:xfrm>
            <a:off x="1052089" y="463371"/>
            <a:ext cx="25122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음성게시판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46A04-FA47-4B8C-B7E7-24E4EA0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665904-18AF-4772-8F04-9DB742627043}"/>
              </a:ext>
            </a:extLst>
          </p:cNvPr>
          <p:cNvGrpSpPr/>
          <p:nvPr/>
        </p:nvGrpSpPr>
        <p:grpSpPr>
          <a:xfrm>
            <a:off x="1033551" y="1694327"/>
            <a:ext cx="8030569" cy="2000807"/>
            <a:chOff x="1033551" y="1694327"/>
            <a:chExt cx="8030569" cy="2000807"/>
          </a:xfrm>
        </p:grpSpPr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6D4ADB5-E2EC-4335-A6B2-9ED105AD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1159" y="1694328"/>
              <a:ext cx="1499937" cy="149993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E52B3E6-679D-4460-A6B1-61F1982E0875}"/>
                </a:ext>
              </a:extLst>
            </p:cNvPr>
            <p:cNvSpPr/>
            <p:nvPr/>
          </p:nvSpPr>
          <p:spPr>
            <a:xfrm>
              <a:off x="4828022" y="3291867"/>
              <a:ext cx="826210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9158A427-EF2D-494A-8A91-03B602B4E9BF}"/>
                </a:ext>
              </a:extLst>
            </p:cNvPr>
            <p:cNvSpPr/>
            <p:nvPr/>
          </p:nvSpPr>
          <p:spPr>
            <a:xfrm>
              <a:off x="3093564" y="2399951"/>
              <a:ext cx="1215905" cy="40805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A6F947D-EA3B-4FB8-82BE-A9359C184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13" y="1789163"/>
              <a:ext cx="1063040" cy="1063040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23A9FFD-56E3-42BE-BE94-3991089C7DFA}"/>
                </a:ext>
              </a:extLst>
            </p:cNvPr>
            <p:cNvSpPr/>
            <p:nvPr/>
          </p:nvSpPr>
          <p:spPr>
            <a:xfrm>
              <a:off x="1033551" y="3194265"/>
              <a:ext cx="2244245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음성으로 게시글 작성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9" name="그림 38" descr="개체, 그리기이(가) 표시된 사진&#10;&#10;자동 생성된 설명">
              <a:extLst>
                <a:ext uri="{FF2B5EF4-FFF2-40B4-BE49-F238E27FC236}">
                  <a16:creationId xmlns:a16="http://schemas.microsoft.com/office/drawing/2014/main" id="{4BFE17DF-C08B-4926-8A9B-A4ABE73AD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4183" y="1694327"/>
              <a:ext cx="1499937" cy="1499937"/>
            </a:xfrm>
            <a:prstGeom prst="rect">
              <a:avLst/>
            </a:prstGeom>
          </p:spPr>
        </p:pic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A18231EA-BAC3-4A80-807C-A8531A60E167}"/>
                </a:ext>
              </a:extLst>
            </p:cNvPr>
            <p:cNvSpPr/>
            <p:nvPr/>
          </p:nvSpPr>
          <p:spPr>
            <a:xfrm>
              <a:off x="6169687" y="2349019"/>
              <a:ext cx="1215905" cy="40805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5D69FF8-0BE0-41B3-9CBB-2CB27FD89C28}"/>
                </a:ext>
              </a:extLst>
            </p:cNvPr>
            <p:cNvSpPr/>
            <p:nvPr/>
          </p:nvSpPr>
          <p:spPr>
            <a:xfrm>
              <a:off x="7901046" y="3291867"/>
              <a:ext cx="826210" cy="403267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EBE6CFA-5C79-4D43-87E5-7F785F5EF8E9}"/>
              </a:ext>
            </a:extLst>
          </p:cNvPr>
          <p:cNvSpPr txBox="1"/>
          <p:nvPr/>
        </p:nvSpPr>
        <p:spPr>
          <a:xfrm>
            <a:off x="1263112" y="4682671"/>
            <a:ext cx="8850214" cy="8617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음성게시판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사용법을 음성으로 안내해준다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음성으로 게시글을 작성하고 작성한 게시글을 음성으로 들려준다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저장하고 웹에 게시된다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CBCF289-33BA-4A00-883E-CB54405BAE12}"/>
              </a:ext>
            </a:extLst>
          </p:cNvPr>
          <p:cNvGrpSpPr/>
          <p:nvPr/>
        </p:nvGrpSpPr>
        <p:grpSpPr>
          <a:xfrm flipH="1">
            <a:off x="10894179" y="75686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5649933C-89F0-4F90-8EF0-80B3B9E53509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종합 연구 개요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이등변 삼각형 134">
              <a:extLst>
                <a:ext uri="{FF2B5EF4-FFF2-40B4-BE49-F238E27FC236}">
                  <a16:creationId xmlns:a16="http://schemas.microsoft.com/office/drawing/2014/main" id="{2A61A57B-F32E-43BF-98BE-C2D23EB520B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F90E636-79D7-4CD9-A8EF-F52A6170DB1D}"/>
              </a:ext>
            </a:extLst>
          </p:cNvPr>
          <p:cNvGrpSpPr/>
          <p:nvPr/>
        </p:nvGrpSpPr>
        <p:grpSpPr>
          <a:xfrm flipH="1">
            <a:off x="10894179" y="1289444"/>
            <a:ext cx="1129060" cy="355275"/>
            <a:chOff x="296479" y="686623"/>
            <a:chExt cx="1034140" cy="325407"/>
          </a:xfrm>
          <a:solidFill>
            <a:schemeClr val="tx1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EE9B03FF-8A1D-4D31-A465-81D6DFA64F91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연구 및 사례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0DD750DA-56AA-4CCA-A208-2E811760BDE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073F2F6-7DB7-4129-932F-89084CAD1F2C}"/>
              </a:ext>
            </a:extLst>
          </p:cNvPr>
          <p:cNvGrpSpPr/>
          <p:nvPr/>
        </p:nvGrpSpPr>
        <p:grpSpPr>
          <a:xfrm flipH="1">
            <a:off x="10894179" y="2887184"/>
            <a:ext cx="1129060" cy="355275"/>
            <a:chOff x="296479" y="686623"/>
            <a:chExt cx="1034140" cy="325407"/>
          </a:xfrm>
          <a:noFill/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204983C-FC05-4CE0-95B9-E8F3E53C8A0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모듈 상세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9C2FE7E6-D0DC-412A-976B-1CF27467319A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562527F-C8F6-471B-83D7-292646458C6E}"/>
              </a:ext>
            </a:extLst>
          </p:cNvPr>
          <p:cNvGrpSpPr/>
          <p:nvPr/>
        </p:nvGrpSpPr>
        <p:grpSpPr>
          <a:xfrm flipH="1">
            <a:off x="10894179" y="3419764"/>
            <a:ext cx="1129060" cy="355275"/>
            <a:chOff x="296479" y="686623"/>
            <a:chExt cx="1034140" cy="325407"/>
          </a:xfrm>
          <a:noFill/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9E766D0-AD7E-413A-9816-B457F7DDE215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환경 및 방법</a:t>
              </a:r>
              <a:endParaRPr lang="en-US" altLang="ko-KR" sz="1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이등변 삼각형 143">
              <a:extLst>
                <a:ext uri="{FF2B5EF4-FFF2-40B4-BE49-F238E27FC236}">
                  <a16:creationId xmlns:a16="http://schemas.microsoft.com/office/drawing/2014/main" id="{7AAABCE2-038B-4933-8C73-51284D18170C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623F487-6775-4FC1-AA73-341CEF66FDE5}"/>
              </a:ext>
            </a:extLst>
          </p:cNvPr>
          <p:cNvGrpSpPr/>
          <p:nvPr/>
        </p:nvGrpSpPr>
        <p:grpSpPr>
          <a:xfrm flipH="1">
            <a:off x="10894179" y="3952344"/>
            <a:ext cx="1129060" cy="355275"/>
            <a:chOff x="296479" y="686623"/>
            <a:chExt cx="1034140" cy="325407"/>
          </a:xfrm>
          <a:noFill/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FABA03E0-2821-407B-909C-865237A19DB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데모 환경 설계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이등변 삼각형 146">
              <a:extLst>
                <a:ext uri="{FF2B5EF4-FFF2-40B4-BE49-F238E27FC236}">
                  <a16:creationId xmlns:a16="http://schemas.microsoft.com/office/drawing/2014/main" id="{2512F150-79BD-476F-BFBD-C75F56C4F51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A5C4FB3-15D0-4FA2-99B8-3E1A9D117C97}"/>
              </a:ext>
            </a:extLst>
          </p:cNvPr>
          <p:cNvGrpSpPr/>
          <p:nvPr/>
        </p:nvGrpSpPr>
        <p:grpSpPr>
          <a:xfrm flipH="1">
            <a:off x="10894179" y="4484924"/>
            <a:ext cx="1129060" cy="355275"/>
            <a:chOff x="296479" y="686623"/>
            <a:chExt cx="1034140" cy="325407"/>
          </a:xfrm>
          <a:noFill/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E360484-5785-44A2-8A29-EF440A7C4E5B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 분담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이등변 삼각형 149">
              <a:extLst>
                <a:ext uri="{FF2B5EF4-FFF2-40B4-BE49-F238E27FC236}">
                  <a16:creationId xmlns:a16="http://schemas.microsoft.com/office/drawing/2014/main" id="{5146B0B0-B2FD-41A1-9F6C-D0CAF518735D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CAF2D8F-1D02-481C-8C98-C67764D70B23}"/>
              </a:ext>
            </a:extLst>
          </p:cNvPr>
          <p:cNvGrpSpPr/>
          <p:nvPr/>
        </p:nvGrpSpPr>
        <p:grpSpPr>
          <a:xfrm flipH="1">
            <a:off x="10894179" y="5017504"/>
            <a:ext cx="1129060" cy="355275"/>
            <a:chOff x="296479" y="686623"/>
            <a:chExt cx="1034140" cy="325407"/>
          </a:xfrm>
          <a:noFill/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3248726-4855-472A-B86F-DCFBB8013BDC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013A14D4-2887-4BD8-94AF-AA2B67E954F7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F69D58D7-32C6-4F21-AED3-0E86B10EE931}"/>
              </a:ext>
            </a:extLst>
          </p:cNvPr>
          <p:cNvGrpSpPr/>
          <p:nvPr/>
        </p:nvGrpSpPr>
        <p:grpSpPr>
          <a:xfrm flipH="1">
            <a:off x="10892600" y="5550088"/>
            <a:ext cx="1129060" cy="355275"/>
            <a:chOff x="296479" y="686623"/>
            <a:chExt cx="1034140" cy="325407"/>
          </a:xfrm>
          <a:noFill/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9925F1E0-7E5A-4CD6-93B1-06AAC4093B76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참고문헌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이등변 삼각형 155">
              <a:extLst>
                <a:ext uri="{FF2B5EF4-FFF2-40B4-BE49-F238E27FC236}">
                  <a16:creationId xmlns:a16="http://schemas.microsoft.com/office/drawing/2014/main" id="{007D0222-5A7B-4A10-96AB-BB2C3596C654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F0065E3-2760-49E9-9FC2-6397CBBF5308}"/>
              </a:ext>
            </a:extLst>
          </p:cNvPr>
          <p:cNvGrpSpPr/>
          <p:nvPr/>
        </p:nvGrpSpPr>
        <p:grpSpPr>
          <a:xfrm flipH="1">
            <a:off x="10894179" y="1822024"/>
            <a:ext cx="1129060" cy="355275"/>
            <a:chOff x="296479" y="686623"/>
            <a:chExt cx="1034140" cy="325407"/>
          </a:xfrm>
          <a:solidFill>
            <a:schemeClr val="bg1"/>
          </a:solidFill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85CF82C-F8B8-4342-9718-F601B28DA927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시나리오</a:t>
              </a:r>
              <a:endParaRPr lang="en-US" altLang="ko-KR" sz="1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9" name="이등변 삼각형 158">
              <a:extLst>
                <a:ext uri="{FF2B5EF4-FFF2-40B4-BE49-F238E27FC236}">
                  <a16:creationId xmlns:a16="http://schemas.microsoft.com/office/drawing/2014/main" id="{0FE81116-0C83-45DB-915B-435FB6A87EE3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AE9CA9D-CA92-41E8-8D21-48E8BD38EE72}"/>
              </a:ext>
            </a:extLst>
          </p:cNvPr>
          <p:cNvGrpSpPr/>
          <p:nvPr/>
        </p:nvGrpSpPr>
        <p:grpSpPr>
          <a:xfrm flipH="1">
            <a:off x="10894179" y="2354604"/>
            <a:ext cx="1129060" cy="355275"/>
            <a:chOff x="296479" y="686623"/>
            <a:chExt cx="1034140" cy="325407"/>
          </a:xfrm>
          <a:noFill/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82759B5-B767-40C1-AF27-2394A717B430}"/>
                </a:ext>
              </a:extLst>
            </p:cNvPr>
            <p:cNvSpPr/>
            <p:nvPr/>
          </p:nvSpPr>
          <p:spPr>
            <a:xfrm>
              <a:off x="299371" y="686623"/>
              <a:ext cx="1031248" cy="2795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구성도</a:t>
              </a:r>
              <a:endParaRPr lang="en-US" altLang="ko-KR" sz="1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2" name="이등변 삼각형 161">
              <a:extLst>
                <a:ext uri="{FF2B5EF4-FFF2-40B4-BE49-F238E27FC236}">
                  <a16:creationId xmlns:a16="http://schemas.microsoft.com/office/drawing/2014/main" id="{669F49A9-E20A-4E6F-922A-CED20EE77AA9}"/>
                </a:ext>
              </a:extLst>
            </p:cNvPr>
            <p:cNvSpPr/>
            <p:nvPr/>
          </p:nvSpPr>
          <p:spPr>
            <a:xfrm flipV="1">
              <a:off x="296479" y="965750"/>
              <a:ext cx="1031248" cy="46280"/>
            </a:xfrm>
            <a:prstGeom prst="triangle">
              <a:avLst>
                <a:gd name="adj" fmla="val 527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137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B198C6D395BC4D947A8C60263DE197" ma:contentTypeVersion="5" ma:contentTypeDescription="새 문서를 만듭니다." ma:contentTypeScope="" ma:versionID="51dd868a90f55428e3e15160b9d795d2">
  <xsd:schema xmlns:xsd="http://www.w3.org/2001/XMLSchema" xmlns:xs="http://www.w3.org/2001/XMLSchema" xmlns:p="http://schemas.microsoft.com/office/2006/metadata/properties" xmlns:ns3="8f72f6b6-04cb-4bd6-bf73-6d35ef72f6eb" xmlns:ns4="cbed7345-1eb8-48f0-aa08-6867a172fffa" targetNamespace="http://schemas.microsoft.com/office/2006/metadata/properties" ma:root="true" ma:fieldsID="64edbf89f38eb146fa374f1e0d02e93a" ns3:_="" ns4:_="">
    <xsd:import namespace="8f72f6b6-04cb-4bd6-bf73-6d35ef72f6eb"/>
    <xsd:import namespace="cbed7345-1eb8-48f0-aa08-6867a172f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72f6b6-04cb-4bd6-bf73-6d35ef72f6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d7345-1eb8-48f0-aa08-6867a172ff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D78A0B-336A-4E75-9AFE-920ED24EBA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2F8290-E724-452D-8D7A-138955FE39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72f6b6-04cb-4bd6-bf73-6d35ef72f6eb"/>
    <ds:schemaRef ds:uri="cbed7345-1eb8-48f0-aa08-6867a172f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8F6BA0-9909-424A-A7EF-91E726A2882B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8f72f6b6-04cb-4bd6-bf73-6d35ef72f6eb"/>
    <ds:schemaRef ds:uri="http://purl.org/dc/dcmitype/"/>
    <ds:schemaRef ds:uri="http://schemas.microsoft.com/office/2006/documentManagement/types"/>
    <ds:schemaRef ds:uri="http://schemas.microsoft.com/office/2006/metadata/properties"/>
    <ds:schemaRef ds:uri="cbed7345-1eb8-48f0-aa08-6867a172fff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3415</Words>
  <Application>Microsoft Office PowerPoint</Application>
  <PresentationFormat>와이드스크린</PresentationFormat>
  <Paragraphs>1087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나눔바른고딕</vt:lpstr>
      <vt:lpstr>문체부 훈민정음체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준혁 문</dc:creator>
  <cp:lastModifiedBy>준혁 문</cp:lastModifiedBy>
  <cp:revision>154</cp:revision>
  <dcterms:created xsi:type="dcterms:W3CDTF">2019-11-11T14:45:46Z</dcterms:created>
  <dcterms:modified xsi:type="dcterms:W3CDTF">2020-02-22T12:52:02Z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0x01010038B198C6D395BC4D947A8C60263DE197</vt:lpwstr>
  </property>
</Properties>
</file>